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7" r:id="rId2"/>
    <p:sldId id="390" r:id="rId3"/>
    <p:sldId id="391" r:id="rId4"/>
    <p:sldId id="342" r:id="rId5"/>
    <p:sldId id="343" r:id="rId6"/>
    <p:sldId id="344" r:id="rId7"/>
    <p:sldId id="369" r:id="rId8"/>
    <p:sldId id="345" r:id="rId9"/>
    <p:sldId id="370" r:id="rId10"/>
    <p:sldId id="371" r:id="rId11"/>
    <p:sldId id="372" r:id="rId12"/>
    <p:sldId id="373" r:id="rId13"/>
    <p:sldId id="374" r:id="rId14"/>
    <p:sldId id="375" r:id="rId15"/>
    <p:sldId id="376" r:id="rId16"/>
    <p:sldId id="377" r:id="rId17"/>
    <p:sldId id="378" r:id="rId18"/>
    <p:sldId id="379" r:id="rId19"/>
    <p:sldId id="380" r:id="rId20"/>
    <p:sldId id="346" r:id="rId21"/>
    <p:sldId id="348" r:id="rId22"/>
    <p:sldId id="350" r:id="rId23"/>
    <p:sldId id="352" r:id="rId24"/>
    <p:sldId id="381" r:id="rId25"/>
    <p:sldId id="354" r:id="rId26"/>
    <p:sldId id="355" r:id="rId27"/>
    <p:sldId id="356" r:id="rId28"/>
    <p:sldId id="353" r:id="rId29"/>
    <p:sldId id="357" r:id="rId30"/>
    <p:sldId id="358" r:id="rId31"/>
    <p:sldId id="359" r:id="rId32"/>
    <p:sldId id="360" r:id="rId33"/>
    <p:sldId id="382" r:id="rId34"/>
    <p:sldId id="362" r:id="rId35"/>
    <p:sldId id="363" r:id="rId36"/>
    <p:sldId id="364" r:id="rId37"/>
    <p:sldId id="365" r:id="rId38"/>
    <p:sldId id="366" r:id="rId39"/>
    <p:sldId id="388" r:id="rId40"/>
    <p:sldId id="389" r:id="rId41"/>
    <p:sldId id="386" r:id="rId42"/>
    <p:sldId id="387" r:id="rId43"/>
    <p:sldId id="368" r:id="rId44"/>
    <p:sldId id="384" r:id="rId45"/>
    <p:sldId id="385" r:id="rId4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DDDDDD"/>
    <a:srgbClr val="990000"/>
    <a:srgbClr val="993300"/>
    <a:srgbClr val="71432F"/>
    <a:srgbClr val="003366"/>
    <a:srgbClr val="638AF7"/>
    <a:srgbClr val="DBC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717" autoAdjust="0"/>
    <p:restoredTop sz="94660"/>
  </p:normalViewPr>
  <p:slideViewPr>
    <p:cSldViewPr>
      <p:cViewPr>
        <p:scale>
          <a:sx n="66" d="100"/>
          <a:sy n="66" d="100"/>
        </p:scale>
        <p:origin x="-24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vl1pPr>
          </a:lstStyle>
          <a:p>
            <a:fld id="{84CEFC96-C14B-459F-8D93-8BC72832AAFA}" type="slidenum">
              <a:rPr lang="en-US"/>
              <a:pPr/>
              <a:t>‹#›</a:t>
            </a:fld>
            <a:endParaRPr lang="en-US"/>
          </a:p>
        </p:txBody>
      </p:sp>
    </p:spTree>
    <p:extLst>
      <p:ext uri="{BB962C8B-B14F-4D97-AF65-F5344CB8AC3E}">
        <p14:creationId xmlns:p14="http://schemas.microsoft.com/office/powerpoint/2010/main" val="2788851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a:lvl1pPr>
          </a:lstStyle>
          <a:p>
            <a:endParaRPr lang="en-US"/>
          </a:p>
        </p:txBody>
      </p:sp>
      <p:sp>
        <p:nvSpPr>
          <p:cNvPr id="2052" name="Rectangle 4"/>
          <p:cNvSpPr>
            <a:spLocks noRo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vl1pPr>
          </a:lstStyle>
          <a:p>
            <a:fld id="{5793FB22-1D5C-4C44-8A6C-EFD85C54A72E}" type="slidenum">
              <a:rPr lang="en-US"/>
              <a:pPr/>
              <a:t>‹#›</a:t>
            </a:fld>
            <a:endParaRPr lang="en-US"/>
          </a:p>
        </p:txBody>
      </p:sp>
    </p:spTree>
    <p:extLst>
      <p:ext uri="{BB962C8B-B14F-4D97-AF65-F5344CB8AC3E}">
        <p14:creationId xmlns:p14="http://schemas.microsoft.com/office/powerpoint/2010/main" val="30096157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200DE1-4841-4ECF-A00B-842A6B72C8FC}" type="slidenum">
              <a:rPr lang="en-US"/>
              <a:pPr/>
              <a:t>1</a:t>
            </a:fld>
            <a:endParaRPr lang="en-US"/>
          </a:p>
        </p:txBody>
      </p:sp>
      <p:sp>
        <p:nvSpPr>
          <p:cNvPr id="5122" name="Rectangle 2"/>
          <p:cNvSpPr>
            <a:spLocks noRot="1" noChangeArrowheads="1" noTextEdit="1"/>
          </p:cNvSpPr>
          <p:nvPr>
            <p:ph type="sldImg"/>
          </p:nvPr>
        </p:nvSpPr>
        <p:spPr>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65DCA-C8DB-4ECC-A5A5-AD045D963A0D}" type="slidenum">
              <a:rPr lang="en-US"/>
              <a:pPr/>
              <a:t>10</a:t>
            </a:fld>
            <a:endParaRPr lang="en-US"/>
          </a:p>
        </p:txBody>
      </p:sp>
      <p:sp>
        <p:nvSpPr>
          <p:cNvPr id="175106" name="Rectangle 2"/>
          <p:cNvSpPr>
            <a:spLocks noRot="1" noChangeArrowheads="1" noTextEdit="1"/>
          </p:cNvSpPr>
          <p:nvPr>
            <p:ph type="sldImg"/>
          </p:nvPr>
        </p:nvSpPr>
        <p:spPr>
          <a:ln cap="flat"/>
        </p:spPr>
      </p:sp>
      <p:sp>
        <p:nvSpPr>
          <p:cNvPr id="17510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45563-92C8-41BB-908A-AFB8FE8FF286}" type="slidenum">
              <a:rPr lang="en-US"/>
              <a:pPr/>
              <a:t>11</a:t>
            </a:fld>
            <a:endParaRPr lang="en-US"/>
          </a:p>
        </p:txBody>
      </p:sp>
      <p:sp>
        <p:nvSpPr>
          <p:cNvPr id="177154" name="Rectangle 2"/>
          <p:cNvSpPr>
            <a:spLocks noRot="1" noChangeArrowheads="1" noTextEdit="1"/>
          </p:cNvSpPr>
          <p:nvPr>
            <p:ph type="sldImg"/>
          </p:nvPr>
        </p:nvSpPr>
        <p:spPr>
          <a:ln cap="flat"/>
        </p:spPr>
      </p:sp>
      <p:sp>
        <p:nvSpPr>
          <p:cNvPr id="1771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DA279-B323-44B7-BB04-D2FC155DD143}" type="slidenum">
              <a:rPr lang="en-US"/>
              <a:pPr/>
              <a:t>12</a:t>
            </a:fld>
            <a:endParaRPr lang="en-US"/>
          </a:p>
        </p:txBody>
      </p:sp>
      <p:sp>
        <p:nvSpPr>
          <p:cNvPr id="179202" name="Rectangle 2"/>
          <p:cNvSpPr>
            <a:spLocks noRot="1" noChangeArrowheads="1" noTextEdit="1"/>
          </p:cNvSpPr>
          <p:nvPr>
            <p:ph type="sldImg"/>
          </p:nvPr>
        </p:nvSpPr>
        <p:spPr>
          <a:ln cap="flat"/>
        </p:spPr>
      </p:sp>
      <p:sp>
        <p:nvSpPr>
          <p:cNvPr id="1792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B422B-4381-4007-A5B8-1A9D067643B2}" type="slidenum">
              <a:rPr lang="en-US"/>
              <a:pPr/>
              <a:t>13</a:t>
            </a:fld>
            <a:endParaRPr lang="en-US"/>
          </a:p>
        </p:txBody>
      </p:sp>
      <p:sp>
        <p:nvSpPr>
          <p:cNvPr id="181250" name="Rectangle 2"/>
          <p:cNvSpPr>
            <a:spLocks noRot="1" noChangeArrowheads="1" noTextEdit="1"/>
          </p:cNvSpPr>
          <p:nvPr>
            <p:ph type="sldImg"/>
          </p:nvPr>
        </p:nvSpPr>
        <p:spPr>
          <a:ln cap="flat"/>
        </p:spPr>
      </p:sp>
      <p:sp>
        <p:nvSpPr>
          <p:cNvPr id="1812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1D0F3-7C20-40B2-AD20-E9E3FE945185}" type="slidenum">
              <a:rPr lang="en-US"/>
              <a:pPr/>
              <a:t>14</a:t>
            </a:fld>
            <a:endParaRPr lang="en-US"/>
          </a:p>
        </p:txBody>
      </p:sp>
      <p:sp>
        <p:nvSpPr>
          <p:cNvPr id="183298" name="Rectangle 2"/>
          <p:cNvSpPr>
            <a:spLocks noRot="1" noChangeArrowheads="1" noTextEdit="1"/>
          </p:cNvSpPr>
          <p:nvPr>
            <p:ph type="sldImg"/>
          </p:nvPr>
        </p:nvSpPr>
        <p:spPr>
          <a:ln cap="flat"/>
        </p:spPr>
      </p:sp>
      <p:sp>
        <p:nvSpPr>
          <p:cNvPr id="1832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08B80-1627-4E24-8F0D-844359C1E3EB}" type="slidenum">
              <a:rPr lang="en-US"/>
              <a:pPr/>
              <a:t>15</a:t>
            </a:fld>
            <a:endParaRPr lang="en-US"/>
          </a:p>
        </p:txBody>
      </p:sp>
      <p:sp>
        <p:nvSpPr>
          <p:cNvPr id="185346" name="Rectangle 2"/>
          <p:cNvSpPr>
            <a:spLocks noRot="1" noChangeArrowheads="1" noTextEdit="1"/>
          </p:cNvSpPr>
          <p:nvPr>
            <p:ph type="sldImg"/>
          </p:nvPr>
        </p:nvSpPr>
        <p:spPr>
          <a:ln cap="flat"/>
        </p:spPr>
      </p:sp>
      <p:sp>
        <p:nvSpPr>
          <p:cNvPr id="1853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A94585-FB6D-4D4F-BC8A-4E3EDD91529A}" type="slidenum">
              <a:rPr lang="en-US"/>
              <a:pPr/>
              <a:t>16</a:t>
            </a:fld>
            <a:endParaRPr lang="en-US"/>
          </a:p>
        </p:txBody>
      </p:sp>
      <p:sp>
        <p:nvSpPr>
          <p:cNvPr id="187394" name="Rectangle 2"/>
          <p:cNvSpPr>
            <a:spLocks noRot="1" noChangeArrowheads="1" noTextEdit="1"/>
          </p:cNvSpPr>
          <p:nvPr>
            <p:ph type="sldImg"/>
          </p:nvPr>
        </p:nvSpPr>
        <p:spPr>
          <a:ln cap="flat"/>
        </p:spPr>
      </p:sp>
      <p:sp>
        <p:nvSpPr>
          <p:cNvPr id="1873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0B82E-E7F9-4142-B8CA-E8EAD95B8D8E}" type="slidenum">
              <a:rPr lang="en-US"/>
              <a:pPr/>
              <a:t>17</a:t>
            </a:fld>
            <a:endParaRPr lang="en-US"/>
          </a:p>
        </p:txBody>
      </p:sp>
      <p:sp>
        <p:nvSpPr>
          <p:cNvPr id="189442" name="Rectangle 2"/>
          <p:cNvSpPr>
            <a:spLocks noRot="1" noChangeArrowheads="1" noTextEdit="1"/>
          </p:cNvSpPr>
          <p:nvPr>
            <p:ph type="sldImg"/>
          </p:nvPr>
        </p:nvSpPr>
        <p:spPr>
          <a:ln cap="flat"/>
        </p:spPr>
      </p:sp>
      <p:sp>
        <p:nvSpPr>
          <p:cNvPr id="1894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0CD9F8-2BDD-4D04-8AAC-DA0C8E848B5B}" type="slidenum">
              <a:rPr lang="en-US"/>
              <a:pPr/>
              <a:t>18</a:t>
            </a:fld>
            <a:endParaRPr lang="en-US"/>
          </a:p>
        </p:txBody>
      </p:sp>
      <p:sp>
        <p:nvSpPr>
          <p:cNvPr id="191490" name="Rectangle 2"/>
          <p:cNvSpPr>
            <a:spLocks noRot="1" noChangeArrowheads="1" noTextEdit="1"/>
          </p:cNvSpPr>
          <p:nvPr>
            <p:ph type="sldImg"/>
          </p:nvPr>
        </p:nvSpPr>
        <p:spPr>
          <a:ln cap="flat"/>
        </p:spPr>
      </p:sp>
      <p:sp>
        <p:nvSpPr>
          <p:cNvPr id="1914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2C917-A96F-4711-8389-D660BA8DD82B}" type="slidenum">
              <a:rPr lang="en-US"/>
              <a:pPr/>
              <a:t>19</a:t>
            </a:fld>
            <a:endParaRPr lang="en-US"/>
          </a:p>
        </p:txBody>
      </p:sp>
      <p:sp>
        <p:nvSpPr>
          <p:cNvPr id="193538" name="Rectangle 2"/>
          <p:cNvSpPr>
            <a:spLocks noRot="1" noChangeArrowheads="1" noTextEdit="1"/>
          </p:cNvSpPr>
          <p:nvPr>
            <p:ph type="sldImg"/>
          </p:nvPr>
        </p:nvSpPr>
        <p:spPr>
          <a:ln cap="flat"/>
        </p:spPr>
      </p:sp>
      <p:sp>
        <p:nvSpPr>
          <p:cNvPr id="1935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0ED50-A483-4B79-B801-09F2CC525A0F}" type="slidenum">
              <a:rPr lang="en-US"/>
              <a:pPr/>
              <a:t>2</a:t>
            </a:fld>
            <a:endParaRPr lang="en-US"/>
          </a:p>
        </p:txBody>
      </p:sp>
      <p:sp>
        <p:nvSpPr>
          <p:cNvPr id="212994" name="Rectangle 2"/>
          <p:cNvSpPr>
            <a:spLocks noRo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3B75C-F61E-487B-A80E-991BC1DA112C}" type="slidenum">
              <a:rPr lang="en-US"/>
              <a:pPr/>
              <a:t>20</a:t>
            </a:fld>
            <a:endParaRPr lang="en-US"/>
          </a:p>
        </p:txBody>
      </p:sp>
      <p:sp>
        <p:nvSpPr>
          <p:cNvPr id="123906" name="Rectangle 2"/>
          <p:cNvSpPr>
            <a:spLocks noRot="1" noChangeArrowheads="1" noTextEdit="1"/>
          </p:cNvSpPr>
          <p:nvPr>
            <p:ph type="sldImg"/>
          </p:nvPr>
        </p:nvSpPr>
        <p:spPr>
          <a:ln cap="flat"/>
        </p:spPr>
      </p:sp>
      <p:sp>
        <p:nvSpPr>
          <p:cNvPr id="12390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BCEEB0-06BF-4A23-B1CB-2205A95344ED}" type="slidenum">
              <a:rPr lang="en-US"/>
              <a:pPr/>
              <a:t>21</a:t>
            </a:fld>
            <a:endParaRPr lang="en-US"/>
          </a:p>
        </p:txBody>
      </p:sp>
      <p:sp>
        <p:nvSpPr>
          <p:cNvPr id="128002" name="Rectangle 2"/>
          <p:cNvSpPr>
            <a:spLocks noRot="1" noChangeArrowheads="1" noTextEdit="1"/>
          </p:cNvSpPr>
          <p:nvPr>
            <p:ph type="sldImg"/>
          </p:nvPr>
        </p:nvSpPr>
        <p:spPr>
          <a:ln cap="flat"/>
        </p:spPr>
      </p:sp>
      <p:sp>
        <p:nvSpPr>
          <p:cNvPr id="1280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C2AE7-7379-40AB-9883-5C39891F8D28}" type="slidenum">
              <a:rPr lang="en-US"/>
              <a:pPr/>
              <a:t>22</a:t>
            </a:fld>
            <a:endParaRPr lang="en-US"/>
          </a:p>
        </p:txBody>
      </p:sp>
      <p:sp>
        <p:nvSpPr>
          <p:cNvPr id="132098" name="Rectangle 2"/>
          <p:cNvSpPr>
            <a:spLocks noRot="1" noChangeArrowheads="1" noTextEdit="1"/>
          </p:cNvSpPr>
          <p:nvPr>
            <p:ph type="sldImg"/>
          </p:nvPr>
        </p:nvSpPr>
        <p:spPr>
          <a:ln cap="flat"/>
        </p:spPr>
      </p:sp>
      <p:sp>
        <p:nvSpPr>
          <p:cNvPr id="1320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978C0-67AB-4A8F-AEA8-29C136F2FAEB}" type="slidenum">
              <a:rPr lang="en-US"/>
              <a:pPr/>
              <a:t>23</a:t>
            </a:fld>
            <a:endParaRPr lang="en-US"/>
          </a:p>
        </p:txBody>
      </p:sp>
      <p:sp>
        <p:nvSpPr>
          <p:cNvPr id="136194" name="Rectangle 2"/>
          <p:cNvSpPr>
            <a:spLocks noRot="1" noChangeArrowheads="1" noTextEdit="1"/>
          </p:cNvSpPr>
          <p:nvPr>
            <p:ph type="sldImg"/>
          </p:nvPr>
        </p:nvSpPr>
        <p:spPr>
          <a:ln cap="flat"/>
        </p:spPr>
      </p:sp>
      <p:sp>
        <p:nvSpPr>
          <p:cNvPr id="1361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5A232-EE75-4DE9-B7A8-5B4268E82DD5}" type="slidenum">
              <a:rPr lang="en-US"/>
              <a:pPr/>
              <a:t>24</a:t>
            </a:fld>
            <a:endParaRPr lang="en-US"/>
          </a:p>
        </p:txBody>
      </p:sp>
      <p:sp>
        <p:nvSpPr>
          <p:cNvPr id="195586" name="Rectangle 2"/>
          <p:cNvSpPr>
            <a:spLocks noRot="1" noChangeArrowheads="1" noTextEdit="1"/>
          </p:cNvSpPr>
          <p:nvPr>
            <p:ph type="sldImg"/>
          </p:nvPr>
        </p:nvSpPr>
        <p:spPr>
          <a:ln cap="flat"/>
        </p:spPr>
      </p:sp>
      <p:sp>
        <p:nvSpPr>
          <p:cNvPr id="1955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A0817-C2C8-43F5-BAFE-23D4C283B1F6}" type="slidenum">
              <a:rPr lang="en-US"/>
              <a:pPr/>
              <a:t>25</a:t>
            </a:fld>
            <a:endParaRPr lang="en-US"/>
          </a:p>
        </p:txBody>
      </p:sp>
      <p:sp>
        <p:nvSpPr>
          <p:cNvPr id="140290" name="Rectangle 2"/>
          <p:cNvSpPr>
            <a:spLocks noRot="1" noChangeArrowheads="1" noTextEdit="1"/>
          </p:cNvSpPr>
          <p:nvPr>
            <p:ph type="sldImg"/>
          </p:nvPr>
        </p:nvSpPr>
        <p:spPr>
          <a:ln cap="flat"/>
        </p:spPr>
      </p:sp>
      <p:sp>
        <p:nvSpPr>
          <p:cNvPr id="1402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8ACBF1-86F3-435A-91F7-C821A0109E9D}" type="slidenum">
              <a:rPr lang="en-US"/>
              <a:pPr/>
              <a:t>26</a:t>
            </a:fld>
            <a:endParaRPr lang="en-US"/>
          </a:p>
        </p:txBody>
      </p:sp>
      <p:sp>
        <p:nvSpPr>
          <p:cNvPr id="142338" name="Rectangle 2"/>
          <p:cNvSpPr>
            <a:spLocks noRot="1" noChangeArrowheads="1" noTextEdit="1"/>
          </p:cNvSpPr>
          <p:nvPr>
            <p:ph type="sldImg"/>
          </p:nvPr>
        </p:nvSpPr>
        <p:spPr>
          <a:ln cap="flat"/>
        </p:spPr>
      </p:sp>
      <p:sp>
        <p:nvSpPr>
          <p:cNvPr id="1423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61D09-1245-47C7-8D02-C1D2A958BA3B}" type="slidenum">
              <a:rPr lang="en-US"/>
              <a:pPr/>
              <a:t>27</a:t>
            </a:fld>
            <a:endParaRPr lang="en-US"/>
          </a:p>
        </p:txBody>
      </p:sp>
      <p:sp>
        <p:nvSpPr>
          <p:cNvPr id="144386" name="Rectangle 2"/>
          <p:cNvSpPr>
            <a:spLocks noRot="1" noChangeArrowheads="1" noTextEdit="1"/>
          </p:cNvSpPr>
          <p:nvPr>
            <p:ph type="sldImg"/>
          </p:nvPr>
        </p:nvSpPr>
        <p:spPr>
          <a:ln cap="flat"/>
        </p:spPr>
      </p:sp>
      <p:sp>
        <p:nvSpPr>
          <p:cNvPr id="1443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4D619-4DB0-4220-B2D4-6BBAC4D3F6EC}" type="slidenum">
              <a:rPr lang="en-US"/>
              <a:pPr/>
              <a:t>28</a:t>
            </a:fld>
            <a:endParaRPr lang="en-US"/>
          </a:p>
        </p:txBody>
      </p:sp>
      <p:sp>
        <p:nvSpPr>
          <p:cNvPr id="138242" name="Rectangle 2"/>
          <p:cNvSpPr>
            <a:spLocks noRot="1" noChangeArrowheads="1" noTextEdit="1"/>
          </p:cNvSpPr>
          <p:nvPr>
            <p:ph type="sldImg"/>
          </p:nvPr>
        </p:nvSpPr>
        <p:spPr>
          <a:ln cap="flat"/>
        </p:spPr>
      </p:sp>
      <p:sp>
        <p:nvSpPr>
          <p:cNvPr id="1382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2C6BB-BC75-4456-A8E4-4CBB14367083}" type="slidenum">
              <a:rPr lang="en-US"/>
              <a:pPr/>
              <a:t>29</a:t>
            </a:fld>
            <a:endParaRPr lang="en-US"/>
          </a:p>
        </p:txBody>
      </p:sp>
      <p:sp>
        <p:nvSpPr>
          <p:cNvPr id="146434" name="Rectangle 2"/>
          <p:cNvSpPr>
            <a:spLocks noRot="1" noChangeArrowheads="1" noTextEdit="1"/>
          </p:cNvSpPr>
          <p:nvPr>
            <p:ph type="sldImg"/>
          </p:nvPr>
        </p:nvSpPr>
        <p:spPr>
          <a:ln cap="flat"/>
        </p:spPr>
      </p:sp>
      <p:sp>
        <p:nvSpPr>
          <p:cNvPr id="1464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B7A8F-EDD2-43FC-B7C6-CDF413DEC669}" type="slidenum">
              <a:rPr lang="en-US"/>
              <a:pPr/>
              <a:t>3</a:t>
            </a:fld>
            <a:endParaRPr lang="en-US"/>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811F5-1550-4F46-BBC7-7DB34B16CC78}" type="slidenum">
              <a:rPr lang="en-US"/>
              <a:pPr/>
              <a:t>30</a:t>
            </a:fld>
            <a:endParaRPr lang="en-US"/>
          </a:p>
        </p:txBody>
      </p:sp>
      <p:sp>
        <p:nvSpPr>
          <p:cNvPr id="148482" name="Rectangle 2"/>
          <p:cNvSpPr>
            <a:spLocks noRot="1" noChangeArrowheads="1" noTextEdit="1"/>
          </p:cNvSpPr>
          <p:nvPr>
            <p:ph type="sldImg"/>
          </p:nvPr>
        </p:nvSpPr>
        <p:spPr>
          <a:ln cap="flat"/>
        </p:spPr>
      </p:sp>
      <p:sp>
        <p:nvSpPr>
          <p:cNvPr id="1484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E9DEC-2C74-4128-ADDB-44D9773DBD46}" type="slidenum">
              <a:rPr lang="en-US"/>
              <a:pPr/>
              <a:t>31</a:t>
            </a:fld>
            <a:endParaRPr lang="en-US"/>
          </a:p>
        </p:txBody>
      </p:sp>
      <p:sp>
        <p:nvSpPr>
          <p:cNvPr id="150530" name="Rectangle 2"/>
          <p:cNvSpPr>
            <a:spLocks noRot="1" noChangeArrowheads="1" noTextEdit="1"/>
          </p:cNvSpPr>
          <p:nvPr>
            <p:ph type="sldImg"/>
          </p:nvPr>
        </p:nvSpPr>
        <p:spPr>
          <a:ln cap="flat"/>
        </p:spPr>
      </p:sp>
      <p:sp>
        <p:nvSpPr>
          <p:cNvPr id="15053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AB5F4-341A-444E-B493-38B1BF909B70}" type="slidenum">
              <a:rPr lang="en-US"/>
              <a:pPr/>
              <a:t>32</a:t>
            </a:fld>
            <a:endParaRPr lang="en-US"/>
          </a:p>
        </p:txBody>
      </p:sp>
      <p:sp>
        <p:nvSpPr>
          <p:cNvPr id="152578" name="Rectangle 2"/>
          <p:cNvSpPr>
            <a:spLocks noRot="1" noChangeArrowheads="1" noTextEdit="1"/>
          </p:cNvSpPr>
          <p:nvPr>
            <p:ph type="sldImg"/>
          </p:nvPr>
        </p:nvSpPr>
        <p:spPr>
          <a:ln cap="flat"/>
        </p:spPr>
      </p:sp>
      <p:sp>
        <p:nvSpPr>
          <p:cNvPr id="1525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E5B5B-B543-4D73-A436-679F51F81574}" type="slidenum">
              <a:rPr lang="en-US"/>
              <a:pPr/>
              <a:t>33</a:t>
            </a:fld>
            <a:endParaRPr lang="en-US"/>
          </a:p>
        </p:txBody>
      </p:sp>
      <p:sp>
        <p:nvSpPr>
          <p:cNvPr id="197634" name="Rectangle 2"/>
          <p:cNvSpPr>
            <a:spLocks noRot="1" noChangeArrowheads="1" noTextEdit="1"/>
          </p:cNvSpPr>
          <p:nvPr>
            <p:ph type="sldImg"/>
          </p:nvPr>
        </p:nvSpPr>
        <p:spPr>
          <a:ln cap="flat"/>
        </p:spPr>
      </p:sp>
      <p:sp>
        <p:nvSpPr>
          <p:cNvPr id="1976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A7DF3-EDA5-4106-8DBB-EBF1800FD759}" type="slidenum">
              <a:rPr lang="en-US"/>
              <a:pPr/>
              <a:t>34</a:t>
            </a:fld>
            <a:endParaRPr lang="en-US"/>
          </a:p>
        </p:txBody>
      </p:sp>
      <p:sp>
        <p:nvSpPr>
          <p:cNvPr id="156674" name="Rectangle 2"/>
          <p:cNvSpPr>
            <a:spLocks noRot="1" noChangeArrowheads="1" noTextEdit="1"/>
          </p:cNvSpPr>
          <p:nvPr>
            <p:ph type="sldImg"/>
          </p:nvPr>
        </p:nvSpPr>
        <p:spPr>
          <a:ln cap="flat"/>
        </p:spPr>
      </p:sp>
      <p:sp>
        <p:nvSpPr>
          <p:cNvPr id="1566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8F38C-1CC4-4E0C-A77E-AF99EB2E7374}" type="slidenum">
              <a:rPr lang="en-US"/>
              <a:pPr/>
              <a:t>35</a:t>
            </a:fld>
            <a:endParaRPr lang="en-US"/>
          </a:p>
        </p:txBody>
      </p:sp>
      <p:sp>
        <p:nvSpPr>
          <p:cNvPr id="158722" name="Rectangle 2"/>
          <p:cNvSpPr>
            <a:spLocks noRot="1" noChangeArrowheads="1" noTextEdit="1"/>
          </p:cNvSpPr>
          <p:nvPr>
            <p:ph type="sldImg"/>
          </p:nvPr>
        </p:nvSpPr>
        <p:spPr>
          <a:ln cap="flat"/>
        </p:spPr>
      </p:sp>
      <p:sp>
        <p:nvSpPr>
          <p:cNvPr id="1587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AA8E26-A51D-42E7-B70D-5475E9B07C88}" type="slidenum">
              <a:rPr lang="en-US"/>
              <a:pPr/>
              <a:t>36</a:t>
            </a:fld>
            <a:endParaRPr lang="en-US"/>
          </a:p>
        </p:txBody>
      </p:sp>
      <p:sp>
        <p:nvSpPr>
          <p:cNvPr id="160770" name="Rectangle 2"/>
          <p:cNvSpPr>
            <a:spLocks noRot="1" noChangeArrowheads="1" noTextEdit="1"/>
          </p:cNvSpPr>
          <p:nvPr>
            <p:ph type="sldImg"/>
          </p:nvPr>
        </p:nvSpPr>
        <p:spPr>
          <a:ln cap="flat"/>
        </p:spPr>
      </p:sp>
      <p:sp>
        <p:nvSpPr>
          <p:cNvPr id="1607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5B791-3A08-4E62-94F3-DDC43A8ADABC}" type="slidenum">
              <a:rPr lang="en-US"/>
              <a:pPr/>
              <a:t>37</a:t>
            </a:fld>
            <a:endParaRPr lang="en-US"/>
          </a:p>
        </p:txBody>
      </p:sp>
      <p:sp>
        <p:nvSpPr>
          <p:cNvPr id="162818" name="Rectangle 2"/>
          <p:cNvSpPr>
            <a:spLocks noRot="1" noChangeArrowheads="1" noTextEdit="1"/>
          </p:cNvSpPr>
          <p:nvPr>
            <p:ph type="sldImg"/>
          </p:nvPr>
        </p:nvSpPr>
        <p:spPr>
          <a:ln cap="flat"/>
        </p:spPr>
      </p:sp>
      <p:sp>
        <p:nvSpPr>
          <p:cNvPr id="1628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4A15D-47F4-4609-A6D6-722627D84F75}" type="slidenum">
              <a:rPr lang="en-US"/>
              <a:pPr/>
              <a:t>38</a:t>
            </a:fld>
            <a:endParaRPr lang="en-US"/>
          </a:p>
        </p:txBody>
      </p:sp>
      <p:sp>
        <p:nvSpPr>
          <p:cNvPr id="164866" name="Rectangle 2"/>
          <p:cNvSpPr>
            <a:spLocks noRot="1" noChangeArrowheads="1" noTextEdit="1"/>
          </p:cNvSpPr>
          <p:nvPr>
            <p:ph type="sldImg"/>
          </p:nvPr>
        </p:nvSpPr>
        <p:spPr>
          <a:ln cap="flat"/>
        </p:spPr>
      </p:sp>
      <p:sp>
        <p:nvSpPr>
          <p:cNvPr id="1648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DE883B-F4F6-4132-A1FA-05A0BF084CAA}" type="slidenum">
              <a:rPr lang="en-US"/>
              <a:pPr/>
              <a:t>39</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D96FE-FF60-497F-93F3-CEB83D4F1A31}" type="slidenum">
              <a:rPr lang="en-US"/>
              <a:pPr/>
              <a:t>4</a:t>
            </a:fld>
            <a:endParaRPr lang="en-US"/>
          </a:p>
        </p:txBody>
      </p:sp>
      <p:sp>
        <p:nvSpPr>
          <p:cNvPr id="115714" name="Rectangle 2"/>
          <p:cNvSpPr>
            <a:spLocks noRot="1" noChangeArrowheads="1" noTextEdit="1"/>
          </p:cNvSpPr>
          <p:nvPr>
            <p:ph type="sldImg"/>
          </p:nvPr>
        </p:nvSpPr>
        <p:spPr>
          <a:ln cap="flat"/>
        </p:spPr>
      </p:sp>
      <p:sp>
        <p:nvSpPr>
          <p:cNvPr id="1157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66295B-FC33-48F1-B82C-1AC5130BB561}" type="slidenum">
              <a:rPr lang="en-US"/>
              <a:pPr/>
              <a:t>40</a:t>
            </a:fld>
            <a:endParaRPr lang="en-US"/>
          </a:p>
        </p:txBody>
      </p:sp>
      <p:sp>
        <p:nvSpPr>
          <p:cNvPr id="216066" name="Rectangle 2"/>
          <p:cNvSpPr>
            <a:spLocks noRo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D74D0-4DE6-42D8-8D3A-235827CFDFA0}" type="slidenum">
              <a:rPr lang="en-US"/>
              <a:pPr/>
              <a:t>41</a:t>
            </a:fld>
            <a:endParaRPr lang="en-US"/>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35510-5560-4E3E-BD70-52E363A4B136}" type="slidenum">
              <a:rPr lang="en-US"/>
              <a:pPr/>
              <a:t>42</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FC1FF-D6EB-4D0A-A85C-74E2E716DDAE}" type="slidenum">
              <a:rPr lang="en-US"/>
              <a:pPr/>
              <a:t>43</a:t>
            </a:fld>
            <a:endParaRPr lang="en-US"/>
          </a:p>
        </p:txBody>
      </p:sp>
      <p:sp>
        <p:nvSpPr>
          <p:cNvPr id="168962" name="Rectangle 2"/>
          <p:cNvSpPr>
            <a:spLocks noRot="1" noChangeArrowheads="1" noTextEdit="1"/>
          </p:cNvSpPr>
          <p:nvPr>
            <p:ph type="sldImg"/>
          </p:nvPr>
        </p:nvSpPr>
        <p:spPr>
          <a:ln cap="flat"/>
        </p:spPr>
      </p:sp>
      <p:sp>
        <p:nvSpPr>
          <p:cNvPr id="1689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63601-0286-41A5-B7C1-CCC94A1B6CB9}" type="slidenum">
              <a:rPr lang="en-US"/>
              <a:pPr/>
              <a:t>44</a:t>
            </a:fld>
            <a:endParaRPr lang="en-US"/>
          </a:p>
        </p:txBody>
      </p:sp>
      <p:sp>
        <p:nvSpPr>
          <p:cNvPr id="201730" name="Rectangle 2"/>
          <p:cNvSpPr>
            <a:spLocks noRot="1" noChangeArrowheads="1" noTextEdit="1"/>
          </p:cNvSpPr>
          <p:nvPr>
            <p:ph type="sldImg"/>
          </p:nvPr>
        </p:nvSpPr>
        <p:spPr>
          <a:ln cap="flat"/>
        </p:spPr>
      </p:sp>
      <p:sp>
        <p:nvSpPr>
          <p:cNvPr id="20173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83FAF-811A-4D5C-9845-2F1E247A7515}" type="slidenum">
              <a:rPr lang="en-US"/>
              <a:pPr/>
              <a:t>45</a:t>
            </a:fld>
            <a:endParaRPr lang="en-US"/>
          </a:p>
        </p:txBody>
      </p:sp>
      <p:sp>
        <p:nvSpPr>
          <p:cNvPr id="203778" name="Rectangle 2"/>
          <p:cNvSpPr>
            <a:spLocks noRot="1" noChangeArrowheads="1" noTextEdit="1"/>
          </p:cNvSpPr>
          <p:nvPr>
            <p:ph type="sldImg"/>
          </p:nvPr>
        </p:nvSpPr>
        <p:spPr>
          <a:ln cap="flat"/>
        </p:spPr>
      </p:sp>
      <p:sp>
        <p:nvSpPr>
          <p:cNvPr id="2037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64AA-D340-40E9-B6D7-62A3318224B3}" type="slidenum">
              <a:rPr lang="en-US"/>
              <a:pPr/>
              <a:t>5</a:t>
            </a:fld>
            <a:endParaRPr lang="en-US"/>
          </a:p>
        </p:txBody>
      </p:sp>
      <p:sp>
        <p:nvSpPr>
          <p:cNvPr id="117762" name="Rectangle 2"/>
          <p:cNvSpPr>
            <a:spLocks noRot="1" noChangeArrowheads="1" noTextEdit="1"/>
          </p:cNvSpPr>
          <p:nvPr>
            <p:ph type="sldImg"/>
          </p:nvPr>
        </p:nvSpPr>
        <p:spPr>
          <a:ln cap="flat"/>
        </p:spPr>
      </p:sp>
      <p:sp>
        <p:nvSpPr>
          <p:cNvPr id="1177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31F14B-50AC-4C29-8852-A2E6911A1D5A}" type="slidenum">
              <a:rPr lang="en-US"/>
              <a:pPr/>
              <a:t>6</a:t>
            </a:fld>
            <a:endParaRPr lang="en-US"/>
          </a:p>
        </p:txBody>
      </p:sp>
      <p:sp>
        <p:nvSpPr>
          <p:cNvPr id="119810" name="Rectangle 2"/>
          <p:cNvSpPr>
            <a:spLocks noRot="1" noChangeArrowheads="1" noTextEdit="1"/>
          </p:cNvSpPr>
          <p:nvPr>
            <p:ph type="sldImg"/>
          </p:nvPr>
        </p:nvSpPr>
        <p:spPr>
          <a:ln cap="flat"/>
        </p:spPr>
      </p:sp>
      <p:sp>
        <p:nvSpPr>
          <p:cNvPr id="1198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1F807-C2A0-4E90-8158-3A9DC7396C12}" type="slidenum">
              <a:rPr lang="en-US"/>
              <a:pPr/>
              <a:t>7</a:t>
            </a:fld>
            <a:endParaRPr lang="en-US"/>
          </a:p>
        </p:txBody>
      </p:sp>
      <p:sp>
        <p:nvSpPr>
          <p:cNvPr id="171010" name="Rectangle 2"/>
          <p:cNvSpPr>
            <a:spLocks noRot="1" noChangeArrowheads="1" noTextEdit="1"/>
          </p:cNvSpPr>
          <p:nvPr>
            <p:ph type="sldImg"/>
          </p:nvPr>
        </p:nvSpPr>
        <p:spPr>
          <a:ln cap="flat"/>
        </p:spPr>
      </p:sp>
      <p:sp>
        <p:nvSpPr>
          <p:cNvPr id="1710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5F6AC7-993C-4369-A00E-07A085627D85}" type="slidenum">
              <a:rPr lang="en-US"/>
              <a:pPr/>
              <a:t>8</a:t>
            </a:fld>
            <a:endParaRPr lang="en-US"/>
          </a:p>
        </p:txBody>
      </p:sp>
      <p:sp>
        <p:nvSpPr>
          <p:cNvPr id="121858" name="Rectangle 2"/>
          <p:cNvSpPr>
            <a:spLocks noRot="1" noChangeArrowheads="1" noTextEdit="1"/>
          </p:cNvSpPr>
          <p:nvPr>
            <p:ph type="sldImg"/>
          </p:nvPr>
        </p:nvSpPr>
        <p:spPr>
          <a:ln cap="flat"/>
        </p:spPr>
      </p:sp>
      <p:sp>
        <p:nvSpPr>
          <p:cNvPr id="1218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01CFF7-EAFC-4E4F-9560-5A358E518D94}" type="slidenum">
              <a:rPr lang="en-US"/>
              <a:pPr/>
              <a:t>9</a:t>
            </a:fld>
            <a:endParaRPr lang="en-US"/>
          </a:p>
        </p:txBody>
      </p:sp>
      <p:sp>
        <p:nvSpPr>
          <p:cNvPr id="173058" name="Rectangle 2"/>
          <p:cNvSpPr>
            <a:spLocks noRot="1" noChangeArrowheads="1" noTextEdit="1"/>
          </p:cNvSpPr>
          <p:nvPr>
            <p:ph type="sldImg"/>
          </p:nvPr>
        </p:nvSpPr>
        <p:spPr>
          <a:ln cap="flat"/>
        </p:spPr>
      </p:sp>
      <p:sp>
        <p:nvSpPr>
          <p:cNvPr id="173059"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lvl1pPr>
              <a:defRPr/>
            </a:lvl1pPr>
          </a:lstStyle>
          <a:p>
            <a:r>
              <a:rPr lang="en-US"/>
              <a:t>Ch. 2-</a:t>
            </a:r>
            <a:fld id="{3272F0B5-9A96-4569-A56B-B4BBA6944A9A}" type="slidenum">
              <a:rPr lang="en-US"/>
              <a:pPr/>
              <a:t>‹#›</a:t>
            </a:fld>
            <a:endParaRPr lang="en-US"/>
          </a:p>
        </p:txBody>
      </p:sp>
    </p:spTree>
    <p:extLst>
      <p:ext uri="{BB962C8B-B14F-4D97-AF65-F5344CB8AC3E}">
        <p14:creationId xmlns:p14="http://schemas.microsoft.com/office/powerpoint/2010/main" val="2042305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lvl1pPr>
              <a:defRPr/>
            </a:lvl1pPr>
          </a:lstStyle>
          <a:p>
            <a:r>
              <a:rPr lang="en-US"/>
              <a:t>Ch. 2-</a:t>
            </a:r>
            <a:fld id="{2C69A617-F68D-49BE-9E48-3A9F2289F7EA}" type="slidenum">
              <a:rPr lang="en-US"/>
              <a:pPr/>
              <a:t>‹#›</a:t>
            </a:fld>
            <a:endParaRPr lang="en-US"/>
          </a:p>
        </p:txBody>
      </p:sp>
    </p:spTree>
    <p:extLst>
      <p:ext uri="{BB962C8B-B14F-4D97-AF65-F5344CB8AC3E}">
        <p14:creationId xmlns:p14="http://schemas.microsoft.com/office/powerpoint/2010/main" val="94226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lvl1pPr>
              <a:defRPr/>
            </a:lvl1pPr>
          </a:lstStyle>
          <a:p>
            <a:r>
              <a:rPr lang="en-US"/>
              <a:t>Ch. 2-</a:t>
            </a:r>
            <a:fld id="{CD2BF6C2-61CB-42FD-8575-06C608B6EB69}" type="slidenum">
              <a:rPr lang="en-US"/>
              <a:pPr/>
              <a:t>‹#›</a:t>
            </a:fld>
            <a:endParaRPr lang="en-US"/>
          </a:p>
        </p:txBody>
      </p:sp>
    </p:spTree>
    <p:extLst>
      <p:ext uri="{BB962C8B-B14F-4D97-AF65-F5344CB8AC3E}">
        <p14:creationId xmlns:p14="http://schemas.microsoft.com/office/powerpoint/2010/main" val="2938069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400800"/>
            <a:ext cx="2895600" cy="457200"/>
          </a:xfrm>
        </p:spPr>
        <p:txBody>
          <a:bodyPr/>
          <a:lstStyle>
            <a:lvl1pPr>
              <a:defRPr/>
            </a:lvl1pPr>
          </a:lstStyle>
          <a:p>
            <a:r>
              <a:rPr lang="en-US"/>
              <a:t>Fred R. David</a:t>
            </a:r>
          </a:p>
          <a:p>
            <a:r>
              <a:rPr lang="en-US"/>
              <a:t>Prentice Hall</a:t>
            </a:r>
          </a:p>
        </p:txBody>
      </p:sp>
      <p:sp>
        <p:nvSpPr>
          <p:cNvPr id="5" name="Slide Number Placeholder 4"/>
          <p:cNvSpPr>
            <a:spLocks noGrp="1"/>
          </p:cNvSpPr>
          <p:nvPr>
            <p:ph type="sldNum" sz="quarter" idx="12"/>
          </p:nvPr>
        </p:nvSpPr>
        <p:spPr>
          <a:xfrm>
            <a:off x="6934200" y="6248400"/>
            <a:ext cx="1905000" cy="457200"/>
          </a:xfrm>
        </p:spPr>
        <p:txBody>
          <a:bodyPr/>
          <a:lstStyle>
            <a:lvl1pPr>
              <a:defRPr/>
            </a:lvl1pPr>
          </a:lstStyle>
          <a:p>
            <a:r>
              <a:rPr lang="en-US"/>
              <a:t>Ch. 2-</a:t>
            </a:r>
            <a:fld id="{0072DFE4-5415-4FAA-B3D6-501B99FD7986}" type="slidenum">
              <a:rPr lang="en-US"/>
              <a:pPr/>
              <a:t>‹#›</a:t>
            </a:fld>
            <a:endParaRPr lang="en-US"/>
          </a:p>
        </p:txBody>
      </p:sp>
    </p:spTree>
    <p:extLst>
      <p:ext uri="{BB962C8B-B14F-4D97-AF65-F5344CB8AC3E}">
        <p14:creationId xmlns:p14="http://schemas.microsoft.com/office/powerpoint/2010/main" val="3360202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400800"/>
            <a:ext cx="2895600" cy="457200"/>
          </a:xfrm>
        </p:spPr>
        <p:txBody>
          <a:bodyPr/>
          <a:lstStyle>
            <a:lvl1pPr>
              <a:defRPr/>
            </a:lvl1pPr>
          </a:lstStyle>
          <a:p>
            <a:r>
              <a:rPr lang="en-US"/>
              <a:t>Fred R. David</a:t>
            </a:r>
          </a:p>
          <a:p>
            <a:r>
              <a:rPr lang="en-US"/>
              <a:t>Prentice Hall</a:t>
            </a:r>
          </a:p>
        </p:txBody>
      </p:sp>
      <p:sp>
        <p:nvSpPr>
          <p:cNvPr id="6" name="Slide Number Placeholder 5"/>
          <p:cNvSpPr>
            <a:spLocks noGrp="1"/>
          </p:cNvSpPr>
          <p:nvPr>
            <p:ph type="sldNum" sz="quarter" idx="12"/>
          </p:nvPr>
        </p:nvSpPr>
        <p:spPr>
          <a:xfrm>
            <a:off x="6934200" y="6248400"/>
            <a:ext cx="1905000" cy="457200"/>
          </a:xfrm>
        </p:spPr>
        <p:txBody>
          <a:bodyPr/>
          <a:lstStyle>
            <a:lvl1pPr>
              <a:defRPr/>
            </a:lvl1pPr>
          </a:lstStyle>
          <a:p>
            <a:r>
              <a:rPr lang="en-US"/>
              <a:t>Ch. 2-</a:t>
            </a:r>
            <a:fld id="{0A2683BB-F1E9-4532-A0B4-6AC68574B287}" type="slidenum">
              <a:rPr lang="en-US"/>
              <a:pPr/>
              <a:t>‹#›</a:t>
            </a:fld>
            <a:endParaRPr lang="en-US"/>
          </a:p>
        </p:txBody>
      </p:sp>
    </p:spTree>
    <p:extLst>
      <p:ext uri="{BB962C8B-B14F-4D97-AF65-F5344CB8AC3E}">
        <p14:creationId xmlns:p14="http://schemas.microsoft.com/office/powerpoint/2010/main" val="164354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lvl1pPr>
              <a:defRPr/>
            </a:lvl1pPr>
          </a:lstStyle>
          <a:p>
            <a:r>
              <a:rPr lang="en-US"/>
              <a:t>Ch. 2-</a:t>
            </a:r>
            <a:fld id="{21ADFC21-0FDF-46B0-9AC5-D9FA9E6E05FF}" type="slidenum">
              <a:rPr lang="en-US"/>
              <a:pPr/>
              <a:t>‹#›</a:t>
            </a:fld>
            <a:endParaRPr lang="en-US"/>
          </a:p>
        </p:txBody>
      </p:sp>
    </p:spTree>
    <p:extLst>
      <p:ext uri="{BB962C8B-B14F-4D97-AF65-F5344CB8AC3E}">
        <p14:creationId xmlns:p14="http://schemas.microsoft.com/office/powerpoint/2010/main" val="95522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lvl1pPr>
              <a:defRPr/>
            </a:lvl1pPr>
          </a:lstStyle>
          <a:p>
            <a:r>
              <a:rPr lang="en-US"/>
              <a:t>Ch. 2-</a:t>
            </a:r>
            <a:fld id="{1742037D-3D18-47C2-A2EC-C6707175ABDB}" type="slidenum">
              <a:rPr lang="en-US"/>
              <a:pPr/>
              <a:t>‹#›</a:t>
            </a:fld>
            <a:endParaRPr lang="en-US"/>
          </a:p>
        </p:txBody>
      </p:sp>
    </p:spTree>
    <p:extLst>
      <p:ext uri="{BB962C8B-B14F-4D97-AF65-F5344CB8AC3E}">
        <p14:creationId xmlns:p14="http://schemas.microsoft.com/office/powerpoint/2010/main" val="147028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Fred R. David</a:t>
            </a:r>
          </a:p>
          <a:p>
            <a:r>
              <a:rPr lang="en-US"/>
              <a:t>Prentice Hall</a:t>
            </a:r>
          </a:p>
        </p:txBody>
      </p:sp>
      <p:sp>
        <p:nvSpPr>
          <p:cNvPr id="7" name="Slide Number Placeholder 6"/>
          <p:cNvSpPr>
            <a:spLocks noGrp="1"/>
          </p:cNvSpPr>
          <p:nvPr>
            <p:ph type="sldNum" sz="quarter" idx="12"/>
          </p:nvPr>
        </p:nvSpPr>
        <p:spPr/>
        <p:txBody>
          <a:bodyPr/>
          <a:lstStyle>
            <a:lvl1pPr>
              <a:defRPr/>
            </a:lvl1pPr>
          </a:lstStyle>
          <a:p>
            <a:r>
              <a:rPr lang="en-US"/>
              <a:t>Ch. 2-</a:t>
            </a:r>
            <a:fld id="{4F0371F4-F47F-4826-9844-838CFA3EEA28}" type="slidenum">
              <a:rPr lang="en-US"/>
              <a:pPr/>
              <a:t>‹#›</a:t>
            </a:fld>
            <a:endParaRPr lang="en-US"/>
          </a:p>
        </p:txBody>
      </p:sp>
    </p:spTree>
    <p:extLst>
      <p:ext uri="{BB962C8B-B14F-4D97-AF65-F5344CB8AC3E}">
        <p14:creationId xmlns:p14="http://schemas.microsoft.com/office/powerpoint/2010/main" val="257772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Fred R. David</a:t>
            </a:r>
          </a:p>
          <a:p>
            <a:r>
              <a:rPr lang="en-US"/>
              <a:t>Prentice Hall</a:t>
            </a:r>
          </a:p>
        </p:txBody>
      </p:sp>
      <p:sp>
        <p:nvSpPr>
          <p:cNvPr id="9" name="Slide Number Placeholder 8"/>
          <p:cNvSpPr>
            <a:spLocks noGrp="1"/>
          </p:cNvSpPr>
          <p:nvPr>
            <p:ph type="sldNum" sz="quarter" idx="12"/>
          </p:nvPr>
        </p:nvSpPr>
        <p:spPr/>
        <p:txBody>
          <a:bodyPr/>
          <a:lstStyle>
            <a:lvl1pPr>
              <a:defRPr/>
            </a:lvl1pPr>
          </a:lstStyle>
          <a:p>
            <a:r>
              <a:rPr lang="en-US"/>
              <a:t>Ch. 2-</a:t>
            </a:r>
            <a:fld id="{DF162338-081B-466A-A83B-C24301FDEA97}" type="slidenum">
              <a:rPr lang="en-US"/>
              <a:pPr/>
              <a:t>‹#›</a:t>
            </a:fld>
            <a:endParaRPr lang="en-US"/>
          </a:p>
        </p:txBody>
      </p:sp>
    </p:spTree>
    <p:extLst>
      <p:ext uri="{BB962C8B-B14F-4D97-AF65-F5344CB8AC3E}">
        <p14:creationId xmlns:p14="http://schemas.microsoft.com/office/powerpoint/2010/main" val="321052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Fred R. David</a:t>
            </a:r>
          </a:p>
          <a:p>
            <a:r>
              <a:rPr lang="en-US"/>
              <a:t>Prentice Hall</a:t>
            </a:r>
          </a:p>
        </p:txBody>
      </p:sp>
      <p:sp>
        <p:nvSpPr>
          <p:cNvPr id="5" name="Slide Number Placeholder 4"/>
          <p:cNvSpPr>
            <a:spLocks noGrp="1"/>
          </p:cNvSpPr>
          <p:nvPr>
            <p:ph type="sldNum" sz="quarter" idx="12"/>
          </p:nvPr>
        </p:nvSpPr>
        <p:spPr/>
        <p:txBody>
          <a:bodyPr/>
          <a:lstStyle>
            <a:lvl1pPr>
              <a:defRPr/>
            </a:lvl1pPr>
          </a:lstStyle>
          <a:p>
            <a:r>
              <a:rPr lang="en-US"/>
              <a:t>Ch. 2-</a:t>
            </a:r>
            <a:fld id="{0D466BEE-1E0C-4519-A2DB-2407885803D8}" type="slidenum">
              <a:rPr lang="en-US"/>
              <a:pPr/>
              <a:t>‹#›</a:t>
            </a:fld>
            <a:endParaRPr lang="en-US"/>
          </a:p>
        </p:txBody>
      </p:sp>
    </p:spTree>
    <p:extLst>
      <p:ext uri="{BB962C8B-B14F-4D97-AF65-F5344CB8AC3E}">
        <p14:creationId xmlns:p14="http://schemas.microsoft.com/office/powerpoint/2010/main" val="336817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Fred R. David</a:t>
            </a:r>
          </a:p>
          <a:p>
            <a:r>
              <a:rPr lang="en-US"/>
              <a:t>Prentice Hall</a:t>
            </a:r>
          </a:p>
        </p:txBody>
      </p:sp>
      <p:sp>
        <p:nvSpPr>
          <p:cNvPr id="4" name="Slide Number Placeholder 3"/>
          <p:cNvSpPr>
            <a:spLocks noGrp="1"/>
          </p:cNvSpPr>
          <p:nvPr>
            <p:ph type="sldNum" sz="quarter" idx="12"/>
          </p:nvPr>
        </p:nvSpPr>
        <p:spPr/>
        <p:txBody>
          <a:bodyPr/>
          <a:lstStyle>
            <a:lvl1pPr>
              <a:defRPr/>
            </a:lvl1pPr>
          </a:lstStyle>
          <a:p>
            <a:r>
              <a:rPr lang="en-US"/>
              <a:t>Ch. 2-</a:t>
            </a:r>
            <a:fld id="{43DF2D52-E0B6-4C00-A960-13E339197C34}" type="slidenum">
              <a:rPr lang="en-US"/>
              <a:pPr/>
              <a:t>‹#›</a:t>
            </a:fld>
            <a:endParaRPr lang="en-US"/>
          </a:p>
        </p:txBody>
      </p:sp>
    </p:spTree>
    <p:extLst>
      <p:ext uri="{BB962C8B-B14F-4D97-AF65-F5344CB8AC3E}">
        <p14:creationId xmlns:p14="http://schemas.microsoft.com/office/powerpoint/2010/main" val="372969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Fred R. David</a:t>
            </a:r>
          </a:p>
          <a:p>
            <a:r>
              <a:rPr lang="en-US"/>
              <a:t>Prentice Hall</a:t>
            </a:r>
          </a:p>
        </p:txBody>
      </p:sp>
      <p:sp>
        <p:nvSpPr>
          <p:cNvPr id="7" name="Slide Number Placeholder 6"/>
          <p:cNvSpPr>
            <a:spLocks noGrp="1"/>
          </p:cNvSpPr>
          <p:nvPr>
            <p:ph type="sldNum" sz="quarter" idx="12"/>
          </p:nvPr>
        </p:nvSpPr>
        <p:spPr/>
        <p:txBody>
          <a:bodyPr/>
          <a:lstStyle>
            <a:lvl1pPr>
              <a:defRPr/>
            </a:lvl1pPr>
          </a:lstStyle>
          <a:p>
            <a:r>
              <a:rPr lang="en-US"/>
              <a:t>Ch. 2-</a:t>
            </a:r>
            <a:fld id="{A811FAEE-4B7C-4E59-9ABF-F17213D60490}" type="slidenum">
              <a:rPr lang="en-US"/>
              <a:pPr/>
              <a:t>‹#›</a:t>
            </a:fld>
            <a:endParaRPr lang="en-US"/>
          </a:p>
        </p:txBody>
      </p:sp>
    </p:spTree>
    <p:extLst>
      <p:ext uri="{BB962C8B-B14F-4D97-AF65-F5344CB8AC3E}">
        <p14:creationId xmlns:p14="http://schemas.microsoft.com/office/powerpoint/2010/main" val="379170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Fred R. David</a:t>
            </a:r>
          </a:p>
          <a:p>
            <a:r>
              <a:rPr lang="en-US"/>
              <a:t>Prentice Hall</a:t>
            </a:r>
          </a:p>
        </p:txBody>
      </p:sp>
      <p:sp>
        <p:nvSpPr>
          <p:cNvPr id="7" name="Slide Number Placeholder 6"/>
          <p:cNvSpPr>
            <a:spLocks noGrp="1"/>
          </p:cNvSpPr>
          <p:nvPr>
            <p:ph type="sldNum" sz="quarter" idx="12"/>
          </p:nvPr>
        </p:nvSpPr>
        <p:spPr/>
        <p:txBody>
          <a:bodyPr/>
          <a:lstStyle>
            <a:lvl1pPr>
              <a:defRPr/>
            </a:lvl1pPr>
          </a:lstStyle>
          <a:p>
            <a:r>
              <a:rPr lang="en-US"/>
              <a:t>Ch. 2-</a:t>
            </a:r>
            <a:fld id="{01587F14-2246-4D45-8241-87897ADBF409}" type="slidenum">
              <a:rPr lang="en-US"/>
              <a:pPr/>
              <a:t>‹#›</a:t>
            </a:fld>
            <a:endParaRPr lang="en-US"/>
          </a:p>
        </p:txBody>
      </p:sp>
    </p:spTree>
    <p:extLst>
      <p:ext uri="{BB962C8B-B14F-4D97-AF65-F5344CB8AC3E}">
        <p14:creationId xmlns:p14="http://schemas.microsoft.com/office/powerpoint/2010/main" val="317089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solidFill>
                  <a:schemeClr val="bg1"/>
                </a:solidFill>
              </a:defRPr>
            </a:lvl1pPr>
          </a:lstStyle>
          <a:p>
            <a:r>
              <a:rPr lang="en-US"/>
              <a:t>Fred R. David</a:t>
            </a:r>
          </a:p>
          <a:p>
            <a:r>
              <a:rPr lang="en-US"/>
              <a:t>Prentice Hall</a:t>
            </a:r>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solidFill>
                  <a:schemeClr val="bg1"/>
                </a:solidFill>
              </a:defRPr>
            </a:lvl1pPr>
          </a:lstStyle>
          <a:p>
            <a:r>
              <a:rPr lang="en-US"/>
              <a:t>Ch. 2-</a:t>
            </a:r>
            <a:fld id="{C4668F60-0771-4516-AE2B-B1F0958799E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1622027D-70B5-4BD6-8A3D-17EB6EAF1D33}" type="slidenum">
              <a:rPr lang="en-US"/>
              <a:pPr/>
              <a:t>1</a:t>
            </a:fld>
            <a:endParaRPr lang="en-US"/>
          </a:p>
        </p:txBody>
      </p:sp>
      <p:sp>
        <p:nvSpPr>
          <p:cNvPr id="4098" name="Rectangle 2"/>
          <p:cNvSpPr>
            <a:spLocks noGrp="1" noChangeArrowheads="1"/>
          </p:cNvSpPr>
          <p:nvPr>
            <p:ph type="title"/>
          </p:nvPr>
        </p:nvSpPr>
        <p:spPr>
          <a:xfrm>
            <a:off x="687388" y="118951"/>
            <a:ext cx="7769225" cy="21243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spAutoFit/>
          </a:bodyPr>
          <a:lstStyle/>
          <a:p>
            <a:r>
              <a:rPr lang="en-US" dirty="0"/>
              <a:t>Chapter 2</a:t>
            </a:r>
            <a:br>
              <a:rPr lang="en-US" dirty="0"/>
            </a:br>
            <a:r>
              <a:rPr lang="en-US" dirty="0"/>
              <a:t>The Business </a:t>
            </a:r>
            <a:r>
              <a:rPr lang="en-US" dirty="0" smtClean="0"/>
              <a:t>Vision &amp;</a:t>
            </a:r>
            <a:br>
              <a:rPr lang="en-US" dirty="0" smtClean="0"/>
            </a:br>
            <a:r>
              <a:rPr lang="en-US" dirty="0" smtClean="0"/>
              <a:t>Mission</a:t>
            </a:r>
            <a:endParaRPr lang="en-US" dirty="0"/>
          </a:p>
        </p:txBody>
      </p:sp>
      <p:sp>
        <p:nvSpPr>
          <p:cNvPr id="4099" name="Rectangle 3"/>
          <p:cNvSpPr>
            <a:spLocks noGrp="1" noChangeArrowheads="1"/>
          </p:cNvSpPr>
          <p:nvPr>
            <p:ph type="body" idx="1"/>
          </p:nvPr>
        </p:nvSpPr>
        <p:spPr>
          <a:xfrm>
            <a:off x="685800" y="2286000"/>
            <a:ext cx="7769225" cy="4111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nchor="ctr"/>
          <a:lstStyle/>
          <a:p>
            <a:pPr algn="ctr">
              <a:buFontTx/>
              <a:buNone/>
            </a:pPr>
            <a:r>
              <a:rPr lang="en-US" b="1" dirty="0">
                <a:solidFill>
                  <a:schemeClr val="bg1"/>
                </a:solidFill>
              </a:rPr>
              <a:t>Strategic Management: </a:t>
            </a:r>
          </a:p>
          <a:p>
            <a:pPr algn="ctr">
              <a:buFontTx/>
              <a:buNone/>
            </a:pPr>
            <a:r>
              <a:rPr lang="en-US" b="1" dirty="0">
                <a:solidFill>
                  <a:schemeClr val="bg1"/>
                </a:solidFill>
              </a:rPr>
              <a:t>Concepts and Cases</a:t>
            </a:r>
            <a:r>
              <a:rPr lang="en-US" dirty="0">
                <a:solidFill>
                  <a:schemeClr val="bg1"/>
                </a:solidFill>
              </a:rPr>
              <a:t>.  </a:t>
            </a:r>
            <a:r>
              <a:rPr lang="en-US" b="1" dirty="0">
                <a:solidFill>
                  <a:schemeClr val="bg1"/>
                </a:solidFill>
              </a:rPr>
              <a:t>9</a:t>
            </a:r>
            <a:r>
              <a:rPr lang="en-US" b="1" baseline="30000" dirty="0">
                <a:solidFill>
                  <a:schemeClr val="bg1"/>
                </a:solidFill>
              </a:rPr>
              <a:t>th</a:t>
            </a:r>
            <a:r>
              <a:rPr lang="en-US" b="1" dirty="0">
                <a:solidFill>
                  <a:schemeClr val="bg1"/>
                </a:solidFill>
              </a:rPr>
              <a:t> edition</a:t>
            </a:r>
          </a:p>
          <a:p>
            <a:pPr algn="ctr">
              <a:buFontTx/>
              <a:buNone/>
            </a:pPr>
            <a:r>
              <a:rPr lang="en-US" dirty="0">
                <a:solidFill>
                  <a:schemeClr val="bg1"/>
                </a:solidFill>
              </a:rPr>
              <a:t>Fred R. David</a:t>
            </a:r>
          </a:p>
          <a:p>
            <a:pPr algn="ctr">
              <a:buFontTx/>
              <a:buNone/>
            </a:pPr>
            <a:endParaRPr lang="en-US" dirty="0">
              <a:solidFill>
                <a:schemeClr val="bg1"/>
              </a:solidFill>
            </a:endParaRPr>
          </a:p>
          <a:p>
            <a:pPr algn="ctr">
              <a:buFontTx/>
              <a:buNone/>
            </a:pPr>
            <a:r>
              <a:rPr lang="en-US" sz="2800" dirty="0">
                <a:solidFill>
                  <a:schemeClr val="bg1"/>
                </a:solidFill>
              </a:rPr>
              <a:t>PowerPoint Slides by</a:t>
            </a:r>
          </a:p>
          <a:p>
            <a:pPr algn="ctr">
              <a:buFontTx/>
              <a:buNone/>
            </a:pPr>
            <a:r>
              <a:rPr lang="en-US" sz="2800" dirty="0">
                <a:solidFill>
                  <a:schemeClr val="bg1"/>
                </a:solidFill>
              </a:rPr>
              <a:t>Anthony F. </a:t>
            </a:r>
            <a:r>
              <a:rPr lang="en-US" sz="2800" dirty="0" err="1">
                <a:solidFill>
                  <a:schemeClr val="bg1"/>
                </a:solidFill>
              </a:rPr>
              <a:t>Chelte</a:t>
            </a:r>
            <a:endParaRPr lang="en-US" sz="2800" dirty="0">
              <a:solidFill>
                <a:schemeClr val="bg1"/>
              </a:solidFill>
            </a:endParaRPr>
          </a:p>
          <a:p>
            <a:pPr algn="ctr">
              <a:buFontTx/>
              <a:buNone/>
            </a:pPr>
            <a:r>
              <a:rPr lang="en-US" sz="2800" dirty="0">
                <a:solidFill>
                  <a:schemeClr val="bg1"/>
                </a:solidFill>
              </a:rPr>
              <a:t>Western New England College</a:t>
            </a:r>
          </a:p>
        </p:txBody>
      </p:sp>
    </p:spTree>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25467DCB-01F7-44D3-B453-BEAC267BEDFB}" type="slidenum">
              <a:rPr lang="en-US"/>
              <a:pPr/>
              <a:t>10</a:t>
            </a:fld>
            <a:endParaRPr lang="en-US"/>
          </a:p>
        </p:txBody>
      </p:sp>
      <p:sp>
        <p:nvSpPr>
          <p:cNvPr id="174082"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 Statements</a:t>
            </a:r>
            <a:endParaRPr lang="en-US" sz="4000">
              <a:solidFill>
                <a:schemeClr val="tx1"/>
              </a:solidFill>
            </a:endParaRPr>
          </a:p>
        </p:txBody>
      </p:sp>
      <p:sp>
        <p:nvSpPr>
          <p:cNvPr id="174083" name="Rectangle 3"/>
          <p:cNvSpPr>
            <a:spLocks noGrp="1" noChangeArrowheads="1"/>
          </p:cNvSpPr>
          <p:nvPr>
            <p:ph type="body" idx="1"/>
          </p:nvPr>
        </p:nvSpPr>
        <p:spPr>
          <a:xfrm>
            <a:off x="762000" y="2362200"/>
            <a:ext cx="77692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i="1">
                <a:solidFill>
                  <a:schemeClr val="bg1"/>
                </a:solidFill>
              </a:rPr>
              <a:t>The Bellevue Hospital is the LEADER in providing resources necessary to realize the community’s highest level of HEALTH throughout life.</a:t>
            </a:r>
          </a:p>
          <a:p>
            <a:pPr>
              <a:buFontTx/>
              <a:buNone/>
            </a:pPr>
            <a:endParaRPr lang="en-US" i="1">
              <a:solidFill>
                <a:schemeClr val="bg1"/>
              </a:solidFill>
            </a:endParaRPr>
          </a:p>
          <a:p>
            <a:pPr>
              <a:buFontTx/>
              <a:buNone/>
            </a:pPr>
            <a:r>
              <a:rPr lang="en-US">
                <a:solidFill>
                  <a:schemeClr val="bg1"/>
                </a:solidFill>
              </a:rPr>
              <a:t>--The Bellevue Hospital</a:t>
            </a:r>
          </a:p>
          <a:p>
            <a:pPr>
              <a:buFontTx/>
              <a:buNone/>
            </a:pPr>
            <a:endParaRPr lang="en-US">
              <a:solidFill>
                <a:schemeClr val="bg1"/>
              </a:solidFill>
            </a:endParaRP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083">
                                            <p:txEl>
                                              <p:pRg st="2" end="2"/>
                                            </p:txEl>
                                          </p:spTgt>
                                        </p:tgtEl>
                                        <p:attrNameLst>
                                          <p:attrName>style.visibility</p:attrName>
                                        </p:attrNameLst>
                                      </p:cBhvr>
                                      <p:to>
                                        <p:strVal val="visible"/>
                                      </p:to>
                                    </p:set>
                                    <p:anim calcmode="lin" valueType="num">
                                      <p:cBhvr additive="base">
                                        <p:cTn id="13" dur="500" fill="hold"/>
                                        <p:tgtEl>
                                          <p:spTgt spid="1740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3507FAF-0448-4B56-86A8-BF80165CC943}" type="slidenum">
              <a:rPr lang="en-US"/>
              <a:pPr/>
              <a:t>11</a:t>
            </a:fld>
            <a:endParaRPr lang="en-US"/>
          </a:p>
        </p:txBody>
      </p:sp>
      <p:sp>
        <p:nvSpPr>
          <p:cNvPr id="176130"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 Statements</a:t>
            </a:r>
            <a:endParaRPr lang="en-US" sz="4000">
              <a:solidFill>
                <a:schemeClr val="tx1"/>
              </a:solidFill>
            </a:endParaRPr>
          </a:p>
        </p:txBody>
      </p:sp>
      <p:sp>
        <p:nvSpPr>
          <p:cNvPr id="176131" name="Rectangle 3"/>
          <p:cNvSpPr>
            <a:spLocks noGrp="1" noChangeArrowheads="1"/>
          </p:cNvSpPr>
          <p:nvPr>
            <p:ph type="body" idx="1"/>
          </p:nvPr>
        </p:nvSpPr>
        <p:spPr>
          <a:xfrm>
            <a:off x="762000" y="2362200"/>
            <a:ext cx="77692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90000"/>
              </a:lnSpc>
              <a:buFontTx/>
              <a:buNone/>
            </a:pPr>
            <a:r>
              <a:rPr lang="en-US" i="1">
                <a:solidFill>
                  <a:schemeClr val="bg1"/>
                </a:solidFill>
              </a:rPr>
              <a:t>To be the first choice in the printed communications business.  The first choice is the best choice, and </a:t>
            </a:r>
            <a:r>
              <a:rPr lang="en-US" b="1" i="1">
                <a:solidFill>
                  <a:schemeClr val="bg1"/>
                </a:solidFill>
              </a:rPr>
              <a:t>being the best</a:t>
            </a:r>
            <a:r>
              <a:rPr lang="en-US" i="1">
                <a:solidFill>
                  <a:schemeClr val="bg1"/>
                </a:solidFill>
              </a:rPr>
              <a:t> is what Atlanta Web </a:t>
            </a:r>
            <a:r>
              <a:rPr lang="en-US" b="1" i="1">
                <a:solidFill>
                  <a:schemeClr val="bg1"/>
                </a:solidFill>
              </a:rPr>
              <a:t>pledges</a:t>
            </a:r>
            <a:r>
              <a:rPr lang="en-US" i="1">
                <a:solidFill>
                  <a:schemeClr val="bg1"/>
                </a:solidFill>
              </a:rPr>
              <a:t> to work hard at being - </a:t>
            </a:r>
            <a:r>
              <a:rPr lang="en-US" b="1" i="1">
                <a:solidFill>
                  <a:schemeClr val="bg1"/>
                </a:solidFill>
              </a:rPr>
              <a:t>every day</a:t>
            </a:r>
            <a:r>
              <a:rPr lang="en-US" i="1">
                <a:solidFill>
                  <a:schemeClr val="bg1"/>
                </a:solidFill>
              </a:rPr>
              <a:t>!</a:t>
            </a:r>
          </a:p>
          <a:p>
            <a:pPr>
              <a:lnSpc>
                <a:spcPct val="90000"/>
              </a:lnSpc>
              <a:buFontTx/>
              <a:buNone/>
            </a:pPr>
            <a:endParaRPr lang="en-US" i="1">
              <a:solidFill>
                <a:schemeClr val="bg1"/>
              </a:solidFill>
            </a:endParaRPr>
          </a:p>
          <a:p>
            <a:pPr>
              <a:lnSpc>
                <a:spcPct val="90000"/>
              </a:lnSpc>
              <a:buFontTx/>
              <a:buNone/>
            </a:pPr>
            <a:r>
              <a:rPr lang="en-US">
                <a:solidFill>
                  <a:schemeClr val="bg1"/>
                </a:solidFill>
              </a:rPr>
              <a:t>--Atlanta Web Printers, Inc.</a:t>
            </a:r>
          </a:p>
          <a:p>
            <a:pPr>
              <a:lnSpc>
                <a:spcPct val="90000"/>
              </a:lnSpc>
              <a:buFontTx/>
              <a:buNone/>
            </a:pPr>
            <a:endParaRPr lang="en-US">
              <a:solidFill>
                <a:schemeClr val="bg1"/>
              </a:solidFill>
            </a:endParaRPr>
          </a:p>
          <a:p>
            <a:pPr>
              <a:lnSpc>
                <a:spcPct val="90000"/>
              </a:lnSpc>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1">
                                            <p:txEl>
                                              <p:pRg st="2" end="2"/>
                                            </p:txEl>
                                          </p:spTgt>
                                        </p:tgtEl>
                                        <p:attrNameLst>
                                          <p:attrName>style.visibility</p:attrName>
                                        </p:attrNameLst>
                                      </p:cBhvr>
                                      <p:to>
                                        <p:strVal val="visible"/>
                                      </p:to>
                                    </p:set>
                                    <p:anim calcmode="lin" valueType="num">
                                      <p:cBhvr additive="base">
                                        <p:cTn id="13" dur="500" fill="hold"/>
                                        <p:tgtEl>
                                          <p:spTgt spid="1761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16C3C49E-AEBC-440C-8069-EF766CA0A104}" type="slidenum">
              <a:rPr lang="en-US"/>
              <a:pPr/>
              <a:t>12</a:t>
            </a:fld>
            <a:endParaRPr lang="en-US"/>
          </a:p>
        </p:txBody>
      </p:sp>
      <p:sp>
        <p:nvSpPr>
          <p:cNvPr id="178178"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 Statements</a:t>
            </a:r>
            <a:endParaRPr lang="en-US" sz="4000">
              <a:solidFill>
                <a:schemeClr val="tx1"/>
              </a:solidFill>
            </a:endParaRPr>
          </a:p>
        </p:txBody>
      </p:sp>
      <p:sp>
        <p:nvSpPr>
          <p:cNvPr id="178179" name="Rectangle 3"/>
          <p:cNvSpPr>
            <a:spLocks noGrp="1" noChangeArrowheads="1"/>
          </p:cNvSpPr>
          <p:nvPr>
            <p:ph type="body" idx="1"/>
          </p:nvPr>
        </p:nvSpPr>
        <p:spPr>
          <a:xfrm>
            <a:off x="762000" y="2209800"/>
            <a:ext cx="77692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90000"/>
              </a:lnSpc>
              <a:buFontTx/>
              <a:buNone/>
            </a:pPr>
            <a:r>
              <a:rPr lang="en-US" i="1">
                <a:solidFill>
                  <a:schemeClr val="bg1"/>
                </a:solidFill>
              </a:rPr>
              <a:t>It is the vision of the California Energy Commission for Californians to have energy choices that are affordable, reliable, diverse, safe, and environmentally acceptable.</a:t>
            </a:r>
          </a:p>
          <a:p>
            <a:pPr>
              <a:lnSpc>
                <a:spcPct val="90000"/>
              </a:lnSpc>
              <a:buFontTx/>
              <a:buNone/>
            </a:pPr>
            <a:endParaRPr lang="en-US" i="1">
              <a:solidFill>
                <a:schemeClr val="bg1"/>
              </a:solidFill>
            </a:endParaRPr>
          </a:p>
          <a:p>
            <a:pPr>
              <a:lnSpc>
                <a:spcPct val="90000"/>
              </a:lnSpc>
              <a:buFontTx/>
              <a:buNone/>
            </a:pPr>
            <a:r>
              <a:rPr lang="en-US">
                <a:solidFill>
                  <a:schemeClr val="bg1"/>
                </a:solidFill>
              </a:rPr>
              <a:t>--California Energy Commission</a:t>
            </a:r>
          </a:p>
          <a:p>
            <a:pPr>
              <a:lnSpc>
                <a:spcPct val="90000"/>
              </a:lnSpc>
              <a:buFontTx/>
              <a:buNone/>
            </a:pPr>
            <a:endParaRPr lang="en-US">
              <a:solidFill>
                <a:schemeClr val="bg1"/>
              </a:solidFill>
            </a:endParaRPr>
          </a:p>
          <a:p>
            <a:pPr>
              <a:lnSpc>
                <a:spcPct val="90000"/>
              </a:lnSpc>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8179">
                                            <p:txEl>
                                              <p:pRg st="2" end="2"/>
                                            </p:txEl>
                                          </p:spTgt>
                                        </p:tgtEl>
                                        <p:attrNameLst>
                                          <p:attrName>style.visibility</p:attrName>
                                        </p:attrNameLst>
                                      </p:cBhvr>
                                      <p:to>
                                        <p:strVal val="visible"/>
                                      </p:to>
                                    </p:set>
                                    <p:anim calcmode="lin" valueType="num">
                                      <p:cBhvr additive="base">
                                        <p:cTn id="7" dur="500" fill="hold"/>
                                        <p:tgtEl>
                                          <p:spTgt spid="17817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81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B800237B-1CB1-47A1-B75A-BB21B650CA0F}" type="slidenum">
              <a:rPr lang="en-US"/>
              <a:pPr/>
              <a:t>13</a:t>
            </a:fld>
            <a:endParaRPr lang="en-US"/>
          </a:p>
        </p:txBody>
      </p:sp>
      <p:sp>
        <p:nvSpPr>
          <p:cNvPr id="180226"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80227" name="Rectangle 3"/>
          <p:cNvSpPr>
            <a:spLocks noGrp="1" noChangeArrowheads="1"/>
          </p:cNvSpPr>
          <p:nvPr>
            <p:ph type="body" idx="1"/>
          </p:nvPr>
        </p:nvSpPr>
        <p:spPr>
          <a:xfrm>
            <a:off x="762000" y="2209800"/>
            <a:ext cx="77692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Recent Data indicate that:</a:t>
            </a:r>
          </a:p>
          <a:p>
            <a:pPr>
              <a:buFontTx/>
              <a:buNone/>
            </a:pPr>
            <a:endParaRPr lang="en-US">
              <a:solidFill>
                <a:schemeClr val="bg1"/>
              </a:solidFill>
            </a:endParaRPr>
          </a:p>
          <a:p>
            <a:pPr lvl="1"/>
            <a:r>
              <a:rPr lang="en-US">
                <a:solidFill>
                  <a:schemeClr val="bg1"/>
                </a:solidFill>
              </a:rPr>
              <a:t>90% of all companies have used a mission statement sometime in the previous five years.</a:t>
            </a: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 calcmode="lin" valueType="num">
                                      <p:cBhvr additive="base">
                                        <p:cTn id="7" dur="500" fill="hold"/>
                                        <p:tgtEl>
                                          <p:spTgt spid="180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27">
                                            <p:txEl>
                                              <p:pRg st="2" end="2"/>
                                            </p:txEl>
                                          </p:spTgt>
                                        </p:tgtEl>
                                        <p:attrNameLst>
                                          <p:attrName>style.visibility</p:attrName>
                                        </p:attrNameLst>
                                      </p:cBhvr>
                                      <p:to>
                                        <p:strVal val="visible"/>
                                      </p:to>
                                    </p:set>
                                    <p:anim calcmode="lin" valueType="num">
                                      <p:cBhvr additive="base">
                                        <p:cTn id="13" dur="500" fill="hold"/>
                                        <p:tgtEl>
                                          <p:spTgt spid="180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506663AC-85B6-40EB-9B64-408ED7D25F14}" type="slidenum">
              <a:rPr lang="en-US"/>
              <a:pPr/>
              <a:t>14</a:t>
            </a:fld>
            <a:endParaRPr lang="en-US"/>
          </a:p>
        </p:txBody>
      </p:sp>
      <p:sp>
        <p:nvSpPr>
          <p:cNvPr id="182274"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82275" name="Rectangle 3"/>
          <p:cNvSpPr>
            <a:spLocks noGrp="1" noChangeArrowheads="1"/>
          </p:cNvSpPr>
          <p:nvPr>
            <p:ph type="body" idx="1"/>
          </p:nvPr>
        </p:nvSpPr>
        <p:spPr>
          <a:xfrm>
            <a:off x="762000" y="2209800"/>
            <a:ext cx="77692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gn="ctr">
              <a:buFontTx/>
              <a:buNone/>
            </a:pPr>
            <a:r>
              <a:rPr lang="en-US">
                <a:solidFill>
                  <a:schemeClr val="bg1"/>
                </a:solidFill>
              </a:rPr>
              <a:t>Mission statement answers the question:</a:t>
            </a:r>
          </a:p>
          <a:p>
            <a:pPr algn="ctr">
              <a:buFontTx/>
              <a:buNone/>
            </a:pPr>
            <a:endParaRPr lang="en-US">
              <a:solidFill>
                <a:schemeClr val="bg1"/>
              </a:solidFill>
            </a:endParaRPr>
          </a:p>
          <a:p>
            <a:pPr algn="ctr">
              <a:buFontTx/>
              <a:buNone/>
            </a:pPr>
            <a:endParaRPr lang="en-US">
              <a:solidFill>
                <a:schemeClr val="bg1"/>
              </a:solidFill>
            </a:endParaRPr>
          </a:p>
          <a:p>
            <a:pPr algn="ctr">
              <a:buFontTx/>
              <a:buNone/>
            </a:pPr>
            <a:r>
              <a:rPr lang="en-US" i="1">
                <a:solidFill>
                  <a:schemeClr val="bg1"/>
                </a:solidFill>
              </a:rPr>
              <a:t>“What is our business?”</a:t>
            </a:r>
          </a:p>
          <a:p>
            <a:pPr algn="ctr">
              <a:buFontTx/>
              <a:buNone/>
            </a:pPr>
            <a:endParaRPr lang="en-US" i="1">
              <a:solidFill>
                <a:srgbClr val="003366"/>
              </a:solidFill>
            </a:endParaRP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2275">
                                            <p:txEl>
                                              <p:pRg st="3" end="3"/>
                                            </p:txEl>
                                          </p:spTgt>
                                        </p:tgtEl>
                                        <p:attrNameLst>
                                          <p:attrName>style.visibility</p:attrName>
                                        </p:attrNameLst>
                                      </p:cBhvr>
                                      <p:to>
                                        <p:strVal val="visible"/>
                                      </p:to>
                                    </p:set>
                                    <p:anim calcmode="lin" valueType="num">
                                      <p:cBhvr additive="base">
                                        <p:cTn id="7" dur="500" fill="hold"/>
                                        <p:tgtEl>
                                          <p:spTgt spid="18227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22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70F96EAD-6FBA-42E1-B34E-CDE87D03F1AD}" type="slidenum">
              <a:rPr lang="en-US"/>
              <a:pPr/>
              <a:t>15</a:t>
            </a:fld>
            <a:endParaRPr lang="en-US"/>
          </a:p>
        </p:txBody>
      </p:sp>
      <p:sp>
        <p:nvSpPr>
          <p:cNvPr id="184322"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84323" name="Rectangle 3"/>
          <p:cNvSpPr>
            <a:spLocks noGrp="1" noChangeArrowheads="1"/>
          </p:cNvSpPr>
          <p:nvPr>
            <p:ph type="body" idx="1"/>
          </p:nvPr>
        </p:nvSpPr>
        <p:spPr>
          <a:xfrm>
            <a:off x="762000" y="2209800"/>
            <a:ext cx="77692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Mission Statement:</a:t>
            </a:r>
          </a:p>
          <a:p>
            <a:pPr>
              <a:buFontTx/>
              <a:buNone/>
            </a:pPr>
            <a:endParaRPr lang="en-US">
              <a:solidFill>
                <a:schemeClr val="bg1"/>
              </a:solidFill>
            </a:endParaRPr>
          </a:p>
          <a:p>
            <a:pPr lvl="1"/>
            <a:r>
              <a:rPr lang="en-US">
                <a:solidFill>
                  <a:schemeClr val="bg1"/>
                </a:solidFill>
              </a:rPr>
              <a:t>Enduring statement of purpose</a:t>
            </a:r>
          </a:p>
          <a:p>
            <a:pPr lvl="1"/>
            <a:r>
              <a:rPr lang="en-US">
                <a:solidFill>
                  <a:schemeClr val="bg1"/>
                </a:solidFill>
              </a:rPr>
              <a:t>Distinguishes one organization from another in similar enterprises</a:t>
            </a:r>
          </a:p>
          <a:p>
            <a:pPr lvl="1"/>
            <a:r>
              <a:rPr lang="en-US">
                <a:solidFill>
                  <a:schemeClr val="bg1"/>
                </a:solidFill>
              </a:rPr>
              <a:t>Declaration of an organization’s “reason for being”</a:t>
            </a: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23">
                                            <p:txEl>
                                              <p:pRg st="2" end="2"/>
                                            </p:txEl>
                                          </p:spTgt>
                                        </p:tgtEl>
                                        <p:attrNameLst>
                                          <p:attrName>style.visibility</p:attrName>
                                        </p:attrNameLst>
                                      </p:cBhvr>
                                      <p:to>
                                        <p:strVal val="visible"/>
                                      </p:to>
                                    </p:set>
                                    <p:animEffect transition="in" filter="box(in)">
                                      <p:cBhvr>
                                        <p:cTn id="7" dur="500"/>
                                        <p:tgtEl>
                                          <p:spTgt spid="18432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84323">
                                            <p:txEl>
                                              <p:pRg st="3" end="3"/>
                                            </p:txEl>
                                          </p:spTgt>
                                        </p:tgtEl>
                                        <p:attrNameLst>
                                          <p:attrName>style.visibility</p:attrName>
                                        </p:attrNameLst>
                                      </p:cBhvr>
                                      <p:to>
                                        <p:strVal val="visible"/>
                                      </p:to>
                                    </p:set>
                                    <p:animEffect transition="in" filter="box(in)">
                                      <p:cBhvr>
                                        <p:cTn id="10" dur="500"/>
                                        <p:tgtEl>
                                          <p:spTgt spid="184323">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84323">
                                            <p:txEl>
                                              <p:pRg st="4" end="4"/>
                                            </p:txEl>
                                          </p:spTgt>
                                        </p:tgtEl>
                                        <p:attrNameLst>
                                          <p:attrName>style.visibility</p:attrName>
                                        </p:attrNameLst>
                                      </p:cBhvr>
                                      <p:to>
                                        <p:strVal val="visible"/>
                                      </p:to>
                                    </p:set>
                                    <p:animEffect transition="in" filter="box(in)">
                                      <p:cBhvr>
                                        <p:cTn id="13" dur="500"/>
                                        <p:tgtEl>
                                          <p:spTgt spid="184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AE131C9A-6FBB-4776-A289-243BF47BAFFC}" type="slidenum">
              <a:rPr lang="en-US"/>
              <a:pPr/>
              <a:t>16</a:t>
            </a:fld>
            <a:endParaRPr lang="en-US"/>
          </a:p>
        </p:txBody>
      </p:sp>
      <p:sp>
        <p:nvSpPr>
          <p:cNvPr id="186370"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86371" name="Rectangle 3"/>
          <p:cNvSpPr>
            <a:spLocks noGrp="1" noChangeArrowheads="1"/>
          </p:cNvSpPr>
          <p:nvPr>
            <p:ph type="body" idx="1"/>
          </p:nvPr>
        </p:nvSpPr>
        <p:spPr>
          <a:xfrm>
            <a:off x="762000" y="2209800"/>
            <a:ext cx="77692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Mission Statements also referred to as:</a:t>
            </a:r>
          </a:p>
          <a:p>
            <a:pPr>
              <a:buFontTx/>
              <a:buNone/>
            </a:pPr>
            <a:endParaRPr lang="en-US">
              <a:solidFill>
                <a:schemeClr val="bg1"/>
              </a:solidFill>
            </a:endParaRPr>
          </a:p>
          <a:p>
            <a:pPr lvl="1"/>
            <a:r>
              <a:rPr lang="en-US">
                <a:solidFill>
                  <a:schemeClr val="bg1"/>
                </a:solidFill>
              </a:rPr>
              <a:t>Creed statement</a:t>
            </a:r>
          </a:p>
          <a:p>
            <a:pPr lvl="1"/>
            <a:r>
              <a:rPr lang="en-US">
                <a:solidFill>
                  <a:schemeClr val="bg1"/>
                </a:solidFill>
              </a:rPr>
              <a:t>Statement of purpose</a:t>
            </a:r>
          </a:p>
          <a:p>
            <a:pPr lvl="1"/>
            <a:r>
              <a:rPr lang="en-US">
                <a:solidFill>
                  <a:schemeClr val="bg1"/>
                </a:solidFill>
              </a:rPr>
              <a:t>Statement of philosophy</a:t>
            </a:r>
          </a:p>
          <a:p>
            <a:pPr lvl="1"/>
            <a:r>
              <a:rPr lang="en-US">
                <a:solidFill>
                  <a:schemeClr val="bg1"/>
                </a:solidFill>
              </a:rPr>
              <a:t>Statement of business principles</a:t>
            </a:r>
          </a:p>
          <a:p>
            <a:pPr lvl="1"/>
            <a:endParaRPr lang="en-US">
              <a:solidFill>
                <a:schemeClr val="bg1"/>
              </a:solidFill>
            </a:endParaRP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6371">
                                            <p:txEl>
                                              <p:pRg st="2" end="2"/>
                                            </p:txEl>
                                          </p:spTgt>
                                        </p:tgtEl>
                                        <p:attrNameLst>
                                          <p:attrName>style.visibility</p:attrName>
                                        </p:attrNameLst>
                                      </p:cBhvr>
                                      <p:to>
                                        <p:strVal val="visible"/>
                                      </p:to>
                                    </p:set>
                                    <p:anim calcmode="lin" valueType="num">
                                      <p:cBhvr additive="base">
                                        <p:cTn id="13" dur="500" fill="hold"/>
                                        <p:tgtEl>
                                          <p:spTgt spid="1863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6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6371">
                                            <p:txEl>
                                              <p:pRg st="3" end="3"/>
                                            </p:txEl>
                                          </p:spTgt>
                                        </p:tgtEl>
                                        <p:attrNameLst>
                                          <p:attrName>style.visibility</p:attrName>
                                        </p:attrNameLst>
                                      </p:cBhvr>
                                      <p:to>
                                        <p:strVal val="visible"/>
                                      </p:to>
                                    </p:set>
                                    <p:anim calcmode="lin" valueType="num">
                                      <p:cBhvr additive="base">
                                        <p:cTn id="19" dur="500" fill="hold"/>
                                        <p:tgtEl>
                                          <p:spTgt spid="1863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6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6371">
                                            <p:txEl>
                                              <p:pRg st="4" end="4"/>
                                            </p:txEl>
                                          </p:spTgt>
                                        </p:tgtEl>
                                        <p:attrNameLst>
                                          <p:attrName>style.visibility</p:attrName>
                                        </p:attrNameLst>
                                      </p:cBhvr>
                                      <p:to>
                                        <p:strVal val="visible"/>
                                      </p:to>
                                    </p:set>
                                    <p:anim calcmode="lin" valueType="num">
                                      <p:cBhvr additive="base">
                                        <p:cTn id="25" dur="500" fill="hold"/>
                                        <p:tgtEl>
                                          <p:spTgt spid="1863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63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6371">
                                            <p:txEl>
                                              <p:pRg st="5" end="5"/>
                                            </p:txEl>
                                          </p:spTgt>
                                        </p:tgtEl>
                                        <p:attrNameLst>
                                          <p:attrName>style.visibility</p:attrName>
                                        </p:attrNameLst>
                                      </p:cBhvr>
                                      <p:to>
                                        <p:strVal val="visible"/>
                                      </p:to>
                                    </p:set>
                                    <p:anim calcmode="lin" valueType="num">
                                      <p:cBhvr additive="base">
                                        <p:cTn id="31" dur="500" fill="hold"/>
                                        <p:tgtEl>
                                          <p:spTgt spid="1863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63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ABCDA725-68A3-4D4D-885F-FD82BBF981B0}" type="slidenum">
              <a:rPr lang="en-US"/>
              <a:pPr/>
              <a:t>17</a:t>
            </a:fld>
            <a:endParaRPr lang="en-US"/>
          </a:p>
        </p:txBody>
      </p:sp>
      <p:sp>
        <p:nvSpPr>
          <p:cNvPr id="188418"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88419" name="Rectangle 3"/>
          <p:cNvSpPr>
            <a:spLocks noGrp="1" noChangeArrowheads="1"/>
          </p:cNvSpPr>
          <p:nvPr>
            <p:ph type="body" idx="1"/>
          </p:nvPr>
        </p:nvSpPr>
        <p:spPr>
          <a:xfrm>
            <a:off x="762000" y="2209800"/>
            <a:ext cx="77692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Mission Statements </a:t>
            </a:r>
          </a:p>
          <a:p>
            <a:pPr>
              <a:buFontTx/>
              <a:buNone/>
            </a:pPr>
            <a:endParaRPr lang="en-US">
              <a:solidFill>
                <a:schemeClr val="bg1"/>
              </a:solidFill>
            </a:endParaRPr>
          </a:p>
          <a:p>
            <a:pPr lvl="1"/>
            <a:r>
              <a:rPr lang="en-US">
                <a:solidFill>
                  <a:schemeClr val="bg1"/>
                </a:solidFill>
              </a:rPr>
              <a:t>Reveal what an organization wants to be and whom it wants to serve</a:t>
            </a:r>
          </a:p>
          <a:p>
            <a:pPr lvl="1"/>
            <a:endParaRPr lang="en-US">
              <a:solidFill>
                <a:schemeClr val="bg1"/>
              </a:solidFill>
            </a:endParaRP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 calcmode="lin" valueType="num">
                                      <p:cBhvr additive="base">
                                        <p:cTn id="7" dur="500" fill="hold"/>
                                        <p:tgtEl>
                                          <p:spTgt spid="188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8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8419">
                                            <p:txEl>
                                              <p:pRg st="2" end="2"/>
                                            </p:txEl>
                                          </p:spTgt>
                                        </p:tgtEl>
                                        <p:attrNameLst>
                                          <p:attrName>style.visibility</p:attrName>
                                        </p:attrNameLst>
                                      </p:cBhvr>
                                      <p:to>
                                        <p:strVal val="visible"/>
                                      </p:to>
                                    </p:set>
                                    <p:anim calcmode="lin" valueType="num">
                                      <p:cBhvr additive="base">
                                        <p:cTn id="13" dur="500" fill="hold"/>
                                        <p:tgtEl>
                                          <p:spTgt spid="188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84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8808C41-47D6-495F-8021-2868964871C3}" type="slidenum">
              <a:rPr lang="en-US"/>
              <a:pPr/>
              <a:t>18</a:t>
            </a:fld>
            <a:endParaRPr lang="en-US"/>
          </a:p>
        </p:txBody>
      </p:sp>
      <p:sp>
        <p:nvSpPr>
          <p:cNvPr id="190466"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90467" name="Rectangle 3"/>
          <p:cNvSpPr>
            <a:spLocks noGrp="1" noChangeArrowheads="1"/>
          </p:cNvSpPr>
          <p:nvPr>
            <p:ph type="body" idx="1"/>
          </p:nvPr>
        </p:nvSpPr>
        <p:spPr>
          <a:xfrm>
            <a:off x="762000" y="2209800"/>
            <a:ext cx="77692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Mission Statements </a:t>
            </a:r>
          </a:p>
          <a:p>
            <a:pPr>
              <a:buFontTx/>
              <a:buNone/>
            </a:pPr>
            <a:endParaRPr lang="en-US">
              <a:solidFill>
                <a:schemeClr val="bg1"/>
              </a:solidFill>
            </a:endParaRPr>
          </a:p>
          <a:p>
            <a:pPr lvl="1"/>
            <a:r>
              <a:rPr lang="en-US">
                <a:solidFill>
                  <a:schemeClr val="bg1"/>
                </a:solidFill>
              </a:rPr>
              <a:t>Essential for effectively establishing objectives and formulating strategies</a:t>
            </a: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additive="base">
                                        <p:cTn id="7" dur="500" fill="hold"/>
                                        <p:tgtEl>
                                          <p:spTgt spid="190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0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90467">
                                            <p:txEl>
                                              <p:pRg st="2" end="2"/>
                                            </p:txEl>
                                          </p:spTgt>
                                        </p:tgtEl>
                                        <p:attrNameLst>
                                          <p:attrName>style.visibility</p:attrName>
                                        </p:attrNameLst>
                                      </p:cBhvr>
                                      <p:to>
                                        <p:strVal val="visible"/>
                                      </p:to>
                                    </p:set>
                                    <p:animEffect transition="in" filter="checkerboard(across)">
                                      <p:cBhvr>
                                        <p:cTn id="13" dur="500"/>
                                        <p:tgtEl>
                                          <p:spTgt spid="190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009CA2B1-6CE4-4766-9F1F-93B817076D59}" type="slidenum">
              <a:rPr lang="en-US"/>
              <a:pPr/>
              <a:t>19</a:t>
            </a:fld>
            <a:endParaRPr lang="en-US"/>
          </a:p>
        </p:txBody>
      </p:sp>
      <p:sp>
        <p:nvSpPr>
          <p:cNvPr id="192514"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 and Mission</a:t>
            </a:r>
            <a:endParaRPr lang="en-US" sz="4000">
              <a:solidFill>
                <a:schemeClr val="tx1"/>
              </a:solidFill>
            </a:endParaRPr>
          </a:p>
        </p:txBody>
      </p:sp>
      <p:sp>
        <p:nvSpPr>
          <p:cNvPr id="192515" name="Rectangle 3"/>
          <p:cNvSpPr>
            <a:spLocks noGrp="1" noChangeArrowheads="1"/>
          </p:cNvSpPr>
          <p:nvPr>
            <p:ph type="body" idx="1"/>
          </p:nvPr>
        </p:nvSpPr>
        <p:spPr>
          <a:xfrm>
            <a:off x="762000" y="2209800"/>
            <a:ext cx="77692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bg1"/>
                </a:solidFill>
              </a:rPr>
              <a:t>Many organizations develop both vision and mission statements</a:t>
            </a:r>
          </a:p>
          <a:p>
            <a:r>
              <a:rPr lang="en-US">
                <a:solidFill>
                  <a:schemeClr val="bg1"/>
                </a:solidFill>
              </a:rPr>
              <a:t>Profit and vision are necessary to effectively motivate a workforce</a:t>
            </a:r>
          </a:p>
          <a:p>
            <a:r>
              <a:rPr lang="en-US">
                <a:solidFill>
                  <a:schemeClr val="bg1"/>
                </a:solidFill>
              </a:rPr>
              <a:t>Shared vision creates a commonality of interests</a:t>
            </a: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 calcmode="lin" valueType="num">
                                      <p:cBhvr additive="base">
                                        <p:cTn id="7" dur="500" fill="hold"/>
                                        <p:tgtEl>
                                          <p:spTgt spid="192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2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2515">
                                            <p:txEl>
                                              <p:pRg st="1" end="1"/>
                                            </p:txEl>
                                          </p:spTgt>
                                        </p:tgtEl>
                                        <p:attrNameLst>
                                          <p:attrName>style.visibility</p:attrName>
                                        </p:attrNameLst>
                                      </p:cBhvr>
                                      <p:to>
                                        <p:strVal val="visible"/>
                                      </p:to>
                                    </p:set>
                                    <p:anim calcmode="lin" valueType="num">
                                      <p:cBhvr additive="base">
                                        <p:cTn id="13" dur="500" fill="hold"/>
                                        <p:tgtEl>
                                          <p:spTgt spid="1925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25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2515">
                                            <p:txEl>
                                              <p:pRg st="2" end="2"/>
                                            </p:txEl>
                                          </p:spTgt>
                                        </p:tgtEl>
                                        <p:attrNameLst>
                                          <p:attrName>style.visibility</p:attrName>
                                        </p:attrNameLst>
                                      </p:cBhvr>
                                      <p:to>
                                        <p:strVal val="visible"/>
                                      </p:to>
                                    </p:set>
                                    <p:anim calcmode="lin" valueType="num">
                                      <p:cBhvr additive="base">
                                        <p:cTn id="19" dur="500" fill="hold"/>
                                        <p:tgtEl>
                                          <p:spTgt spid="1925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25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573FB545-2248-449C-9151-E5C4EFFA68FD}" type="slidenum">
              <a:rPr lang="en-US"/>
              <a:pPr/>
              <a:t>2</a:t>
            </a:fld>
            <a:endParaRPr lang="en-US"/>
          </a:p>
        </p:txBody>
      </p:sp>
      <p:sp>
        <p:nvSpPr>
          <p:cNvPr id="210946" name="Rectangle 2"/>
          <p:cNvSpPr>
            <a:spLocks noGrp="1" noChangeArrowheads="1"/>
          </p:cNvSpPr>
          <p:nvPr>
            <p:ph type="title"/>
          </p:nvPr>
        </p:nvSpPr>
        <p:spPr/>
        <p:txBody>
          <a:bodyPr/>
          <a:lstStyle/>
          <a:p>
            <a:r>
              <a:rPr lang="en-US"/>
              <a:t>Chapter Outline</a:t>
            </a:r>
          </a:p>
        </p:txBody>
      </p:sp>
      <p:sp>
        <p:nvSpPr>
          <p:cNvPr id="210947" name="Rectangle 3"/>
          <p:cNvSpPr>
            <a:spLocks noGrp="1" noChangeArrowheads="1"/>
          </p:cNvSpPr>
          <p:nvPr>
            <p:ph type="body" idx="1"/>
          </p:nvPr>
        </p:nvSpPr>
        <p:spPr>
          <a:xfrm>
            <a:off x="609600" y="2057400"/>
            <a:ext cx="7848600" cy="4114800"/>
          </a:xfrm>
        </p:spPr>
        <p:txBody>
          <a:bodyPr/>
          <a:lstStyle/>
          <a:p>
            <a:r>
              <a:rPr lang="en-US" sz="3600">
                <a:solidFill>
                  <a:schemeClr val="bg1"/>
                </a:solidFill>
              </a:rPr>
              <a:t>What Do We Want to Become?</a:t>
            </a:r>
          </a:p>
          <a:p>
            <a:endParaRPr lang="en-US" sz="3600">
              <a:solidFill>
                <a:schemeClr val="bg1"/>
              </a:solidFill>
            </a:endParaRPr>
          </a:p>
          <a:p>
            <a:r>
              <a:rPr lang="en-US" sz="3600">
                <a:solidFill>
                  <a:schemeClr val="bg1"/>
                </a:solidFill>
              </a:rPr>
              <a:t>What Is Our Business?</a:t>
            </a:r>
          </a:p>
          <a:p>
            <a:endParaRPr lang="en-US" sz="3600">
              <a:solidFill>
                <a:schemeClr val="bg1"/>
              </a:solidFill>
            </a:endParaRPr>
          </a:p>
          <a:p>
            <a:r>
              <a:rPr lang="en-US" sz="3600">
                <a:solidFill>
                  <a:schemeClr val="bg1"/>
                </a:solidFill>
              </a:rPr>
              <a:t>Importance of Vision and Mission Statements</a:t>
            </a:r>
          </a:p>
          <a:p>
            <a:pPr>
              <a:buFontTx/>
              <a:buNone/>
            </a:pPr>
            <a:endParaRPr lang="en-US" sz="3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wipe(down)">
                                      <p:cBhvr>
                                        <p:cTn id="7" dur="500"/>
                                        <p:tgtEl>
                                          <p:spTgt spid="210947">
                                            <p:txEl>
                                              <p:pRg st="0" end="0"/>
                                            </p:txEl>
                                          </p:spTgt>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210947">
                                            <p:txEl>
                                              <p:pRg st="2" end="2"/>
                                            </p:txEl>
                                          </p:spTgt>
                                        </p:tgtEl>
                                        <p:attrNameLst>
                                          <p:attrName>style.visibility</p:attrName>
                                        </p:attrNameLst>
                                      </p:cBhvr>
                                      <p:to>
                                        <p:strVal val="visible"/>
                                      </p:to>
                                    </p:set>
                                    <p:animEffect transition="in" filter="wipe(down)">
                                      <p:cBhvr>
                                        <p:cTn id="11" dur="500"/>
                                        <p:tgtEl>
                                          <p:spTgt spid="210947">
                                            <p:txEl>
                                              <p:pRg st="2" end="2"/>
                                            </p:txEl>
                                          </p:spTgt>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210947">
                                            <p:txEl>
                                              <p:pRg st="4" end="4"/>
                                            </p:txEl>
                                          </p:spTgt>
                                        </p:tgtEl>
                                        <p:attrNameLst>
                                          <p:attrName>style.visibility</p:attrName>
                                        </p:attrNameLst>
                                      </p:cBhvr>
                                      <p:to>
                                        <p:strVal val="visible"/>
                                      </p:to>
                                    </p:set>
                                    <p:animEffect transition="in" filter="wipe(down)">
                                      <p:cBhvr>
                                        <p:cTn id="15" dur="500"/>
                                        <p:tgtEl>
                                          <p:spTgt spid="210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BB2BC9D-FFDA-4A6D-B9A6-B1C292CE9502}" type="slidenum">
              <a:rPr lang="en-US"/>
              <a:pPr/>
              <a:t>20</a:t>
            </a:fld>
            <a:endParaRPr lang="en-US"/>
          </a:p>
        </p:txBody>
      </p:sp>
      <p:sp>
        <p:nvSpPr>
          <p:cNvPr id="122882" name="Rectangle 2"/>
          <p:cNvSpPr>
            <a:spLocks noGrp="1" noChangeArrowheads="1"/>
          </p:cNvSpPr>
          <p:nvPr>
            <p:ph type="title"/>
          </p:nvPr>
        </p:nvSpPr>
        <p:spPr>
          <a:xfrm>
            <a:off x="611188" y="3063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Developing Vision &amp; Mission</a:t>
            </a:r>
          </a:p>
        </p:txBody>
      </p:sp>
      <p:sp>
        <p:nvSpPr>
          <p:cNvPr id="122883" name="Rectangle 3"/>
          <p:cNvSpPr>
            <a:spLocks noGrp="1" noChangeArrowheads="1"/>
          </p:cNvSpPr>
          <p:nvPr>
            <p:ph type="body" idx="1"/>
          </p:nvPr>
        </p:nvSpPr>
        <p:spPr>
          <a:xfrm>
            <a:off x="687388" y="1982788"/>
            <a:ext cx="7769225" cy="41116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bg1"/>
                </a:solidFill>
              </a:rPr>
              <a:t>Clear mission is needed before alternative strategies can be formulated and implemented</a:t>
            </a:r>
          </a:p>
          <a:p>
            <a:pPr lvl="2">
              <a:buFontTx/>
              <a:buNone/>
            </a:pPr>
            <a:endParaRPr lang="en-US">
              <a:solidFill>
                <a:schemeClr val="bg1"/>
              </a:solidFill>
            </a:endParaRPr>
          </a:p>
          <a:p>
            <a:r>
              <a:rPr lang="en-US">
                <a:solidFill>
                  <a:schemeClr val="bg1"/>
                </a:solidFill>
              </a:rPr>
              <a:t>Important to have as broad range of participation as possible among managers in developing the mission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anim calcmode="lin" valueType="num">
                                      <p:cBhvr additive="base">
                                        <p:cTn id="13" dur="500" fill="hold"/>
                                        <p:tgtEl>
                                          <p:spTgt spid="1228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26F53D0A-0DCC-4DE9-90BA-030820EACB8C}" type="slidenum">
              <a:rPr lang="en-US"/>
              <a:pPr/>
              <a:t>21</a:t>
            </a:fld>
            <a:endParaRPr lang="en-US"/>
          </a:p>
        </p:txBody>
      </p:sp>
      <p:sp>
        <p:nvSpPr>
          <p:cNvPr id="126978" name="Rectangle 2"/>
          <p:cNvSpPr>
            <a:spLocks noGrp="1" noChangeArrowheads="1"/>
          </p:cNvSpPr>
          <p:nvPr>
            <p:ph type="title"/>
          </p:nvPr>
        </p:nvSpPr>
        <p:spPr>
          <a:xfrm>
            <a:off x="839788" y="230188"/>
            <a:ext cx="77692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Statements</a:t>
            </a:r>
            <a:endParaRPr lang="en-US" sz="4000">
              <a:solidFill>
                <a:schemeClr val="tx1"/>
              </a:solidFill>
            </a:endParaRPr>
          </a:p>
        </p:txBody>
      </p:sp>
      <p:sp>
        <p:nvSpPr>
          <p:cNvPr id="126979" name="Rectangle 3"/>
          <p:cNvSpPr>
            <a:spLocks noGrp="1" noChangeArrowheads="1"/>
          </p:cNvSpPr>
          <p:nvPr>
            <p:ph type="body" idx="1"/>
          </p:nvPr>
        </p:nvSpPr>
        <p:spPr>
          <a:xfrm>
            <a:off x="839788" y="1601788"/>
            <a:ext cx="7769225" cy="4187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gn="ctr">
              <a:buFontTx/>
              <a:buNone/>
            </a:pPr>
            <a:r>
              <a:rPr lang="en-US" sz="2800" u="sng">
                <a:solidFill>
                  <a:schemeClr val="bg1"/>
                </a:solidFill>
              </a:rPr>
              <a:t>Mission Statement</a:t>
            </a:r>
          </a:p>
          <a:p>
            <a:pPr>
              <a:buFontTx/>
              <a:buNone/>
            </a:pPr>
            <a:endParaRPr lang="en-US" sz="2800">
              <a:solidFill>
                <a:schemeClr val="bg1"/>
              </a:solidFill>
            </a:endParaRPr>
          </a:p>
          <a:p>
            <a:pPr>
              <a:buFontTx/>
              <a:buNone/>
            </a:pPr>
            <a:r>
              <a:rPr lang="en-US" sz="2800">
                <a:solidFill>
                  <a:schemeClr val="bg1"/>
                </a:solidFill>
              </a:rPr>
              <a:t>“The Bellevue Hospital, with </a:t>
            </a:r>
            <a:r>
              <a:rPr lang="en-US" sz="2800" i="1">
                <a:solidFill>
                  <a:schemeClr val="bg1"/>
                </a:solidFill>
              </a:rPr>
              <a:t>respect</a:t>
            </a:r>
            <a:r>
              <a:rPr lang="en-US" sz="2800">
                <a:solidFill>
                  <a:schemeClr val="bg1"/>
                </a:solidFill>
              </a:rPr>
              <a:t>, </a:t>
            </a:r>
            <a:r>
              <a:rPr lang="en-US" sz="2800" i="1">
                <a:solidFill>
                  <a:schemeClr val="bg1"/>
                </a:solidFill>
              </a:rPr>
              <a:t>compassion</a:t>
            </a:r>
            <a:r>
              <a:rPr lang="en-US" sz="2800">
                <a:solidFill>
                  <a:schemeClr val="bg1"/>
                </a:solidFill>
              </a:rPr>
              <a:t>, </a:t>
            </a:r>
            <a:r>
              <a:rPr lang="en-US" sz="2800" i="1">
                <a:solidFill>
                  <a:schemeClr val="bg1"/>
                </a:solidFill>
              </a:rPr>
              <a:t>integrity,</a:t>
            </a:r>
            <a:r>
              <a:rPr lang="en-US" sz="2800">
                <a:solidFill>
                  <a:schemeClr val="bg1"/>
                </a:solidFill>
              </a:rPr>
              <a:t> and </a:t>
            </a:r>
            <a:r>
              <a:rPr lang="en-US" sz="2800" i="1">
                <a:solidFill>
                  <a:schemeClr val="bg1"/>
                </a:solidFill>
              </a:rPr>
              <a:t>courage</a:t>
            </a:r>
            <a:r>
              <a:rPr lang="en-US" sz="2800">
                <a:solidFill>
                  <a:schemeClr val="bg1"/>
                </a:solidFill>
              </a:rPr>
              <a:t>, honors the individuality and confidentiality of our patients, employees, and community, and is progressive in anticipating and providing future health care services.”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74E317AC-1FF1-4AA9-AE35-A0533D063BEF}" type="slidenum">
              <a:rPr lang="en-US"/>
              <a:pPr/>
              <a:t>22</a:t>
            </a:fld>
            <a:endParaRPr lang="en-US"/>
          </a:p>
        </p:txBody>
      </p:sp>
      <p:sp>
        <p:nvSpPr>
          <p:cNvPr id="131075" name="Rectangle 3"/>
          <p:cNvSpPr>
            <a:spLocks noGrp="1" noChangeArrowheads="1"/>
          </p:cNvSpPr>
          <p:nvPr>
            <p:ph type="body" idx="1"/>
          </p:nvPr>
        </p:nvSpPr>
        <p:spPr>
          <a:xfrm>
            <a:off x="609600" y="1828800"/>
            <a:ext cx="8077200" cy="43418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90000"/>
              </a:lnSpc>
              <a:buFontTx/>
              <a:buNone/>
            </a:pPr>
            <a:r>
              <a:rPr lang="en-US" sz="2800">
                <a:solidFill>
                  <a:schemeClr val="bg1"/>
                </a:solidFill>
              </a:rPr>
              <a:t>The Mission of USGS is to serve the Nation by providing reliable scientific information to</a:t>
            </a:r>
          </a:p>
          <a:p>
            <a:pPr>
              <a:lnSpc>
                <a:spcPct val="90000"/>
              </a:lnSpc>
              <a:buFontTx/>
              <a:buNone/>
            </a:pPr>
            <a:endParaRPr lang="en-US" sz="2800">
              <a:solidFill>
                <a:schemeClr val="bg1"/>
              </a:solidFill>
            </a:endParaRPr>
          </a:p>
          <a:p>
            <a:pPr>
              <a:lnSpc>
                <a:spcPct val="90000"/>
              </a:lnSpc>
            </a:pPr>
            <a:r>
              <a:rPr lang="en-US" sz="2800">
                <a:solidFill>
                  <a:schemeClr val="bg1"/>
                </a:solidFill>
              </a:rPr>
              <a:t>Describe and understand the Earth;</a:t>
            </a:r>
          </a:p>
          <a:p>
            <a:pPr>
              <a:lnSpc>
                <a:spcPct val="90000"/>
              </a:lnSpc>
            </a:pPr>
            <a:r>
              <a:rPr lang="en-US" sz="2800">
                <a:solidFill>
                  <a:schemeClr val="bg1"/>
                </a:solidFill>
              </a:rPr>
              <a:t>Minimize loss of life and property from natural disasters;</a:t>
            </a:r>
          </a:p>
          <a:p>
            <a:pPr>
              <a:lnSpc>
                <a:spcPct val="90000"/>
              </a:lnSpc>
            </a:pPr>
            <a:r>
              <a:rPr lang="en-US" sz="2800">
                <a:solidFill>
                  <a:schemeClr val="bg1"/>
                </a:solidFill>
              </a:rPr>
              <a:t>Manage water, biological, energy, and mineral resources; and enhance and protect our quality of life</a:t>
            </a:r>
            <a:r>
              <a:rPr lang="en-US" sz="2800">
                <a:solidFill>
                  <a:srgbClr val="003366"/>
                </a:solidFill>
              </a:rPr>
              <a:t>.</a:t>
            </a:r>
          </a:p>
          <a:p>
            <a:pPr>
              <a:lnSpc>
                <a:spcPct val="90000"/>
              </a:lnSpc>
            </a:pPr>
            <a:endParaRPr lang="en-US" sz="2800">
              <a:solidFill>
                <a:srgbClr val="003366"/>
              </a:solidFill>
            </a:endParaRPr>
          </a:p>
        </p:txBody>
      </p:sp>
      <p:sp>
        <p:nvSpPr>
          <p:cNvPr id="131077" name="Rectangle 5"/>
          <p:cNvSpPr>
            <a:spLocks noGrp="1" noChangeArrowheads="1"/>
          </p:cNvSpPr>
          <p:nvPr>
            <p:ph type="title"/>
          </p:nvPr>
        </p:nvSpPr>
        <p:spPr>
          <a:xfrm>
            <a:off x="838200" y="381000"/>
            <a:ext cx="7772400" cy="11430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t>Mission Statements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0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FF079780-E7D4-4F7B-8CD5-3A06DAAE4ADD}" type="slidenum">
              <a:rPr lang="en-US"/>
              <a:pPr/>
              <a:t>23</a:t>
            </a:fld>
            <a:endParaRPr lang="en-US"/>
          </a:p>
        </p:txBody>
      </p:sp>
      <p:sp>
        <p:nvSpPr>
          <p:cNvPr id="135171" name="Rectangle 3"/>
          <p:cNvSpPr>
            <a:spLocks noGrp="1" noChangeArrowheads="1"/>
          </p:cNvSpPr>
          <p:nvPr>
            <p:ph type="body" idx="1"/>
          </p:nvPr>
        </p:nvSpPr>
        <p:spPr>
          <a:xfrm>
            <a:off x="609600" y="2438400"/>
            <a:ext cx="8074025" cy="2895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“It is the California Energy Commission’s mission to assess, advocate, and act through improve energy systems that promote a strong economy and a healthy environment.”</a:t>
            </a:r>
          </a:p>
          <a:p>
            <a:pPr>
              <a:buFontTx/>
              <a:buNone/>
            </a:pPr>
            <a:endParaRPr lang="en-US">
              <a:solidFill>
                <a:srgbClr val="003366"/>
              </a:solidFill>
            </a:endParaRPr>
          </a:p>
        </p:txBody>
      </p:sp>
      <p:sp>
        <p:nvSpPr>
          <p:cNvPr id="135173" name="Rectangle 5"/>
          <p:cNvSpPr>
            <a:spLocks noGrp="1" noChangeArrowheads="1"/>
          </p:cNvSpPr>
          <p:nvPr>
            <p:ph type="title"/>
          </p:nvPr>
        </p:nvSpPr>
        <p:spPr>
          <a:xfrm>
            <a:off x="838200" y="381000"/>
            <a:ext cx="7772400" cy="11430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t>Mission Statements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1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D439D11-9EA7-4F3E-8826-C25E1F38C05A}" type="slidenum">
              <a:rPr lang="en-US"/>
              <a:pPr/>
              <a:t>24</a:t>
            </a:fld>
            <a:endParaRPr lang="en-US"/>
          </a:p>
        </p:txBody>
      </p:sp>
      <p:sp>
        <p:nvSpPr>
          <p:cNvPr id="194562" name="Rectangle 2"/>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Importance of Mission</a:t>
            </a:r>
          </a:p>
        </p:txBody>
      </p:sp>
      <p:sp>
        <p:nvSpPr>
          <p:cNvPr id="194563" name="Rectangle 3"/>
          <p:cNvSpPr>
            <a:spLocks noGrp="1" noChangeArrowheads="1"/>
          </p:cNvSpPr>
          <p:nvPr>
            <p:ph type="body" idx="1"/>
          </p:nvPr>
        </p:nvSpPr>
        <p:spPr>
          <a:xfrm>
            <a:off x="381000" y="2133600"/>
            <a:ext cx="8226425" cy="35036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pPr>
            <a:r>
              <a:rPr lang="en-US" sz="2800">
                <a:solidFill>
                  <a:schemeClr val="bg1"/>
                </a:solidFill>
              </a:rPr>
              <a:t>Unanimity of purpose within the organization</a:t>
            </a:r>
          </a:p>
          <a:p>
            <a:pPr marL="609600" indent="-609600">
              <a:lnSpc>
                <a:spcPct val="90000"/>
              </a:lnSpc>
            </a:pPr>
            <a:r>
              <a:rPr lang="en-US" sz="2800">
                <a:solidFill>
                  <a:schemeClr val="bg1"/>
                </a:solidFill>
              </a:rPr>
              <a:t>Basis for allocating resources</a:t>
            </a:r>
          </a:p>
          <a:p>
            <a:pPr marL="609600" indent="-609600">
              <a:lnSpc>
                <a:spcPct val="90000"/>
              </a:lnSpc>
            </a:pPr>
            <a:r>
              <a:rPr lang="en-US" sz="2800">
                <a:solidFill>
                  <a:schemeClr val="bg1"/>
                </a:solidFill>
              </a:rPr>
              <a:t>Establish organizational climate</a:t>
            </a:r>
          </a:p>
          <a:p>
            <a:pPr marL="609600" indent="-609600">
              <a:lnSpc>
                <a:spcPct val="90000"/>
              </a:lnSpc>
            </a:pPr>
            <a:r>
              <a:rPr lang="en-US" sz="2800">
                <a:solidFill>
                  <a:schemeClr val="bg1"/>
                </a:solidFill>
              </a:rPr>
              <a:t>Focal point for direction</a:t>
            </a:r>
          </a:p>
          <a:p>
            <a:pPr marL="609600" indent="-609600">
              <a:lnSpc>
                <a:spcPct val="90000"/>
              </a:lnSpc>
            </a:pPr>
            <a:r>
              <a:rPr lang="en-US" sz="2800">
                <a:solidFill>
                  <a:schemeClr val="bg1"/>
                </a:solidFill>
              </a:rPr>
              <a:t>Translate objectives into work structure</a:t>
            </a:r>
          </a:p>
          <a:p>
            <a:pPr marL="609600" indent="-609600">
              <a:lnSpc>
                <a:spcPct val="90000"/>
              </a:lnSpc>
            </a:pPr>
            <a:r>
              <a:rPr lang="en-US" sz="2800">
                <a:solidFill>
                  <a:schemeClr val="bg1"/>
                </a:solidFill>
              </a:rPr>
              <a:t>Cost, time and performance parameters assessed and controlled</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9663275C-2A55-4059-A5C5-3FBB9447DC29}" type="slidenum">
              <a:rPr lang="en-US"/>
              <a:pPr/>
              <a:t>25</a:t>
            </a:fld>
            <a:endParaRPr lang="en-US"/>
          </a:p>
        </p:txBody>
      </p:sp>
      <p:sp>
        <p:nvSpPr>
          <p:cNvPr id="139266" name="Rectangle 2"/>
          <p:cNvSpPr>
            <a:spLocks noGrp="1" noChangeArrowheads="1"/>
          </p:cNvSpPr>
          <p:nvPr>
            <p:ph type="title"/>
          </p:nvPr>
        </p:nvSpPr>
        <p:spPr>
          <a:xfrm>
            <a:off x="306388" y="230188"/>
            <a:ext cx="8302625" cy="1293812"/>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Mission Characteristics</a:t>
            </a:r>
            <a:endParaRPr lang="en-US" sz="4000">
              <a:solidFill>
                <a:schemeClr val="tx1"/>
              </a:solidFill>
            </a:endParaRPr>
          </a:p>
        </p:txBody>
      </p:sp>
      <p:sp>
        <p:nvSpPr>
          <p:cNvPr id="139267" name="Rectangle 3"/>
          <p:cNvSpPr>
            <a:spLocks noGrp="1" noChangeArrowheads="1"/>
          </p:cNvSpPr>
          <p:nvPr>
            <p:ph type="body" idx="1"/>
          </p:nvPr>
        </p:nvSpPr>
        <p:spPr>
          <a:xfrm>
            <a:off x="457200" y="2057400"/>
            <a:ext cx="8150225" cy="4187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80000"/>
              </a:lnSpc>
              <a:buFontTx/>
              <a:buNone/>
            </a:pPr>
            <a:r>
              <a:rPr lang="en-US" sz="2800">
                <a:solidFill>
                  <a:schemeClr val="bg1"/>
                </a:solidFill>
              </a:rPr>
              <a:t>Effective mission statements:</a:t>
            </a:r>
          </a:p>
          <a:p>
            <a:pPr marL="609600" indent="-609600">
              <a:lnSpc>
                <a:spcPct val="80000"/>
              </a:lnSpc>
              <a:buFontTx/>
              <a:buNone/>
            </a:pPr>
            <a:endParaRPr lang="en-US" sz="2800">
              <a:solidFill>
                <a:schemeClr val="bg1"/>
              </a:solidFill>
            </a:endParaRPr>
          </a:p>
          <a:p>
            <a:pPr marL="990600" lvl="1" indent="-266700">
              <a:lnSpc>
                <a:spcPct val="80000"/>
              </a:lnSpc>
              <a:buFontTx/>
              <a:buChar char="•"/>
            </a:pPr>
            <a:r>
              <a:rPr lang="en-US">
                <a:solidFill>
                  <a:schemeClr val="bg1"/>
                </a:solidFill>
              </a:rPr>
              <a:t>Broad in scope</a:t>
            </a:r>
          </a:p>
          <a:p>
            <a:pPr marL="990600" lvl="1" indent="-266700">
              <a:lnSpc>
                <a:spcPct val="80000"/>
              </a:lnSpc>
              <a:buFontTx/>
              <a:buChar char="•"/>
            </a:pPr>
            <a:r>
              <a:rPr lang="en-US">
                <a:solidFill>
                  <a:schemeClr val="bg1"/>
                </a:solidFill>
              </a:rPr>
              <a:t>Generate range of feasible strategic alternatives</a:t>
            </a:r>
          </a:p>
          <a:p>
            <a:pPr marL="990600" lvl="1" indent="-266700">
              <a:lnSpc>
                <a:spcPct val="80000"/>
              </a:lnSpc>
              <a:buFontTx/>
              <a:buChar char="•"/>
            </a:pPr>
            <a:r>
              <a:rPr lang="en-US">
                <a:solidFill>
                  <a:schemeClr val="bg1"/>
                </a:solidFill>
              </a:rPr>
              <a:t>Not excessively specific</a:t>
            </a:r>
          </a:p>
          <a:p>
            <a:pPr marL="990600" lvl="1" indent="-266700">
              <a:lnSpc>
                <a:spcPct val="80000"/>
              </a:lnSpc>
              <a:buFontTx/>
              <a:buChar char="•"/>
            </a:pPr>
            <a:r>
              <a:rPr lang="en-US">
                <a:solidFill>
                  <a:schemeClr val="bg1"/>
                </a:solidFill>
              </a:rPr>
              <a:t>Reconcile interests among diverse stakeholders</a:t>
            </a:r>
          </a:p>
          <a:p>
            <a:pPr marL="990600" lvl="1" indent="-266700">
              <a:lnSpc>
                <a:spcPct val="80000"/>
              </a:lnSpc>
              <a:buFontTx/>
              <a:buChar char="•"/>
            </a:pPr>
            <a:r>
              <a:rPr lang="en-US">
                <a:solidFill>
                  <a:schemeClr val="bg1"/>
                </a:solidFill>
              </a:rPr>
              <a:t>Finely balanced between specificity &amp; generality</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926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926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926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3926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3926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139267">
                                            <p:txEl>
                                              <p:pRg st="2" end="2"/>
                                            </p:txEl>
                                          </p:spTgt>
                                        </p:tgtEl>
                                        <p:attrNameLst>
                                          <p:attrName>style.visibility</p:attrName>
                                        </p:attrNameLst>
                                      </p:cBhvr>
                                      <p:to>
                                        <p:strVal val="visible"/>
                                      </p:to>
                                    </p:set>
                                    <p:animEffect transition="in" filter="wipe(down)">
                                      <p:cBhvr>
                                        <p:cTn id="21" dur="500"/>
                                        <p:tgtEl>
                                          <p:spTgt spid="139267">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39267">
                                            <p:txEl>
                                              <p:pRg st="3" end="3"/>
                                            </p:txEl>
                                          </p:spTgt>
                                        </p:tgtEl>
                                        <p:attrNameLst>
                                          <p:attrName>style.visibility</p:attrName>
                                        </p:attrNameLst>
                                      </p:cBhvr>
                                      <p:to>
                                        <p:strVal val="visible"/>
                                      </p:to>
                                    </p:set>
                                    <p:animEffect transition="in" filter="wipe(down)">
                                      <p:cBhvr>
                                        <p:cTn id="24" dur="500"/>
                                        <p:tgtEl>
                                          <p:spTgt spid="139267">
                                            <p:txEl>
                                              <p:pRg st="3" end="3"/>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wipe(down)">
                                      <p:cBhvr>
                                        <p:cTn id="27" dur="500"/>
                                        <p:tgtEl>
                                          <p:spTgt spid="139267">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139267">
                                            <p:txEl>
                                              <p:pRg st="5" end="5"/>
                                            </p:txEl>
                                          </p:spTgt>
                                        </p:tgtEl>
                                        <p:attrNameLst>
                                          <p:attrName>style.visibility</p:attrName>
                                        </p:attrNameLst>
                                      </p:cBhvr>
                                      <p:to>
                                        <p:strVal val="visible"/>
                                      </p:to>
                                    </p:set>
                                    <p:animEffect transition="in" filter="wipe(down)">
                                      <p:cBhvr>
                                        <p:cTn id="30" dur="500"/>
                                        <p:tgtEl>
                                          <p:spTgt spid="139267">
                                            <p:txEl>
                                              <p:pRg st="5" end="5"/>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139267">
                                            <p:txEl>
                                              <p:pRg st="6" end="6"/>
                                            </p:txEl>
                                          </p:spTgt>
                                        </p:tgtEl>
                                        <p:attrNameLst>
                                          <p:attrName>style.visibility</p:attrName>
                                        </p:attrNameLst>
                                      </p:cBhvr>
                                      <p:to>
                                        <p:strVal val="visible"/>
                                      </p:to>
                                    </p:set>
                                    <p:animEffect transition="in" filter="wipe(down)">
                                      <p:cBhvr>
                                        <p:cTn id="33" dur="500"/>
                                        <p:tgtEl>
                                          <p:spTgt spid="139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D5076B87-A059-47D8-B53A-7FB043561188}" type="slidenum">
              <a:rPr lang="en-US"/>
              <a:pPr/>
              <a:t>26</a:t>
            </a:fld>
            <a:endParaRPr lang="en-US"/>
          </a:p>
        </p:txBody>
      </p:sp>
      <p:sp>
        <p:nvSpPr>
          <p:cNvPr id="141315" name="Rectangle 3"/>
          <p:cNvSpPr>
            <a:spLocks noGrp="1" noChangeArrowheads="1"/>
          </p:cNvSpPr>
          <p:nvPr>
            <p:ph type="body" idx="1"/>
          </p:nvPr>
        </p:nvSpPr>
        <p:spPr>
          <a:xfrm>
            <a:off x="533400" y="2057400"/>
            <a:ext cx="8150225" cy="4187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solidFill>
                  <a:schemeClr val="bg1"/>
                </a:solidFill>
              </a:rPr>
              <a:t>Effective mission statements:</a:t>
            </a:r>
          </a:p>
          <a:p>
            <a:pPr marL="609600" indent="-609600">
              <a:buFontTx/>
              <a:buNone/>
            </a:pPr>
            <a:endParaRPr lang="en-US">
              <a:solidFill>
                <a:schemeClr val="bg1"/>
              </a:solidFill>
            </a:endParaRPr>
          </a:p>
          <a:p>
            <a:pPr marL="990600" lvl="1" indent="-266700">
              <a:buFontTx/>
              <a:buChar char="•"/>
            </a:pPr>
            <a:r>
              <a:rPr lang="en-US">
                <a:solidFill>
                  <a:schemeClr val="bg1"/>
                </a:solidFill>
              </a:rPr>
              <a:t>Arouse positive feelings and emotions</a:t>
            </a:r>
          </a:p>
          <a:p>
            <a:pPr marL="990600" lvl="1" indent="-266700">
              <a:buFontTx/>
              <a:buChar char="•"/>
            </a:pPr>
            <a:r>
              <a:rPr lang="en-US">
                <a:solidFill>
                  <a:schemeClr val="bg1"/>
                </a:solidFill>
              </a:rPr>
              <a:t>Motivate readers to action</a:t>
            </a:r>
          </a:p>
          <a:p>
            <a:pPr marL="990600" lvl="1" indent="-266700">
              <a:buFontTx/>
              <a:buChar char="•"/>
            </a:pPr>
            <a:r>
              <a:rPr lang="en-US">
                <a:solidFill>
                  <a:schemeClr val="bg1"/>
                </a:solidFill>
              </a:rPr>
              <a:t>Generate the impression that firm is successful, has direction, and is worthy of time, support, and investment	</a:t>
            </a:r>
          </a:p>
          <a:p>
            <a:pPr marL="609600" indent="-609600">
              <a:buFontTx/>
              <a:buNone/>
            </a:pPr>
            <a:r>
              <a:rPr lang="en-US">
                <a:solidFill>
                  <a:schemeClr val="bg1"/>
                </a:solidFill>
              </a:rPr>
              <a:t>	</a:t>
            </a:r>
          </a:p>
        </p:txBody>
      </p:sp>
      <p:sp>
        <p:nvSpPr>
          <p:cNvPr id="141316" name="Rectangle 4"/>
          <p:cNvSpPr>
            <a:spLocks noChangeArrowheads="1"/>
          </p:cNvSpPr>
          <p:nvPr/>
        </p:nvSpPr>
        <p:spPr bwMode="auto">
          <a:xfrm>
            <a:off x="381000" y="304800"/>
            <a:ext cx="8302625" cy="1293813"/>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400">
                <a:effectLst>
                  <a:outerShdw blurRad="38100" dist="38100" dir="2700000" algn="tl">
                    <a:srgbClr val="FFFFFF"/>
                  </a:outerShdw>
                </a:effectLst>
                <a:latin typeface="Arial" charset="0"/>
              </a:rPr>
              <a:t>Mission Characteristics</a:t>
            </a:r>
            <a:endParaRPr lang="en-US" sz="4000">
              <a:effectLst>
                <a:outerShdw blurRad="38100" dist="38100" dir="2700000" algn="tl">
                  <a:srgbClr val="FFFFFF"/>
                </a:outerShdw>
              </a:effectLst>
              <a:latin typeface="Arial"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41315">
                                            <p:txEl>
                                              <p:pRg st="2" end="2"/>
                                            </p:txEl>
                                          </p:spTgt>
                                        </p:tgtEl>
                                        <p:attrNameLst>
                                          <p:attrName>style.visibility</p:attrName>
                                        </p:attrNameLst>
                                      </p:cBhvr>
                                      <p:to>
                                        <p:strVal val="visible"/>
                                      </p:to>
                                    </p:set>
                                    <p:animEffect transition="in" filter="box(in)">
                                      <p:cBhvr>
                                        <p:cTn id="7" dur="500"/>
                                        <p:tgtEl>
                                          <p:spTgt spid="141315">
                                            <p:txEl>
                                              <p:pRg st="2" end="2"/>
                                            </p:txEl>
                                          </p:spTgt>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141315">
                                            <p:txEl>
                                              <p:pRg st="3" end="3"/>
                                            </p:txEl>
                                          </p:spTgt>
                                        </p:tgtEl>
                                        <p:attrNameLst>
                                          <p:attrName>style.visibility</p:attrName>
                                        </p:attrNameLst>
                                      </p:cBhvr>
                                      <p:to>
                                        <p:strVal val="visible"/>
                                      </p:to>
                                    </p:set>
                                    <p:animEffect transition="in" filter="box(in)">
                                      <p:cBhvr>
                                        <p:cTn id="11" dur="500"/>
                                        <p:tgtEl>
                                          <p:spTgt spid="141315">
                                            <p:txEl>
                                              <p:pRg st="3" end="3"/>
                                            </p:txEl>
                                          </p:spTgt>
                                        </p:tgtEl>
                                      </p:cBhvr>
                                    </p:animEffect>
                                  </p:childTnLst>
                                </p:cTn>
                              </p:par>
                            </p:childTnLst>
                          </p:cTn>
                        </p:par>
                        <p:par>
                          <p:cTn id="12" fill="hold" nodeType="afterGroup">
                            <p:stCondLst>
                              <p:cond delay="1000"/>
                            </p:stCondLst>
                            <p:childTnLst>
                              <p:par>
                                <p:cTn id="13" presetID="4" presetClass="entr" presetSubtype="16" fill="hold" nodeType="afterEffect">
                                  <p:stCondLst>
                                    <p:cond delay="0"/>
                                  </p:stCondLst>
                                  <p:childTnLst>
                                    <p:set>
                                      <p:cBhvr>
                                        <p:cTn id="14" dur="1" fill="hold">
                                          <p:stCondLst>
                                            <p:cond delay="0"/>
                                          </p:stCondLst>
                                        </p:cTn>
                                        <p:tgtEl>
                                          <p:spTgt spid="141315">
                                            <p:txEl>
                                              <p:pRg st="4" end="4"/>
                                            </p:txEl>
                                          </p:spTgt>
                                        </p:tgtEl>
                                        <p:attrNameLst>
                                          <p:attrName>style.visibility</p:attrName>
                                        </p:attrNameLst>
                                      </p:cBhvr>
                                      <p:to>
                                        <p:strVal val="visible"/>
                                      </p:to>
                                    </p:set>
                                    <p:animEffect transition="in" filter="box(in)">
                                      <p:cBhvr>
                                        <p:cTn id="15" dur="500"/>
                                        <p:tgtEl>
                                          <p:spTgt spid="141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D7DD4870-344C-451F-B29B-3EC672B6D7FD}" type="slidenum">
              <a:rPr lang="en-US"/>
              <a:pPr/>
              <a:t>27</a:t>
            </a:fld>
            <a:endParaRPr lang="en-US"/>
          </a:p>
        </p:txBody>
      </p:sp>
      <p:sp>
        <p:nvSpPr>
          <p:cNvPr id="143363" name="Rectangle 3"/>
          <p:cNvSpPr>
            <a:spLocks noGrp="1" noChangeArrowheads="1"/>
          </p:cNvSpPr>
          <p:nvPr>
            <p:ph type="body" idx="1"/>
          </p:nvPr>
        </p:nvSpPr>
        <p:spPr>
          <a:xfrm>
            <a:off x="457200" y="2057400"/>
            <a:ext cx="8150225" cy="4187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solidFill>
                  <a:schemeClr val="bg1"/>
                </a:solidFill>
              </a:rPr>
              <a:t>Effective mission statements:</a:t>
            </a:r>
          </a:p>
          <a:p>
            <a:pPr marL="609600" indent="-609600">
              <a:buFontTx/>
              <a:buNone/>
            </a:pPr>
            <a:endParaRPr lang="en-US">
              <a:solidFill>
                <a:schemeClr val="bg1"/>
              </a:solidFill>
            </a:endParaRPr>
          </a:p>
          <a:p>
            <a:pPr marL="990600" lvl="1" indent="-266700">
              <a:buFontTx/>
              <a:buChar char="•"/>
            </a:pPr>
            <a:r>
              <a:rPr lang="en-US">
                <a:solidFill>
                  <a:schemeClr val="bg1"/>
                </a:solidFill>
              </a:rPr>
              <a:t>Reflect judgments re: future growth</a:t>
            </a:r>
          </a:p>
          <a:p>
            <a:pPr marL="990600" lvl="1" indent="-266700">
              <a:buFontTx/>
              <a:buChar char="•"/>
            </a:pPr>
            <a:r>
              <a:rPr lang="en-US">
                <a:solidFill>
                  <a:schemeClr val="bg1"/>
                </a:solidFill>
              </a:rPr>
              <a:t>Provide criteria for selecting strategies</a:t>
            </a:r>
          </a:p>
          <a:p>
            <a:pPr marL="990600" lvl="1" indent="-266700">
              <a:buFontTx/>
              <a:buChar char="•"/>
            </a:pPr>
            <a:r>
              <a:rPr lang="en-US">
                <a:solidFill>
                  <a:schemeClr val="bg1"/>
                </a:solidFill>
              </a:rPr>
              <a:t>Basis for generating &amp; screening strategic options</a:t>
            </a:r>
          </a:p>
          <a:p>
            <a:pPr marL="990600" lvl="1" indent="-266700">
              <a:buFontTx/>
              <a:buChar char="•"/>
            </a:pPr>
            <a:r>
              <a:rPr lang="en-US">
                <a:solidFill>
                  <a:schemeClr val="bg1"/>
                </a:solidFill>
              </a:rPr>
              <a:t>Are dynamic in orientation</a:t>
            </a:r>
            <a:r>
              <a:rPr lang="en-US">
                <a:solidFill>
                  <a:srgbClr val="003366"/>
                </a:solidFill>
              </a:rPr>
              <a:t>	</a:t>
            </a:r>
          </a:p>
        </p:txBody>
      </p:sp>
      <p:sp>
        <p:nvSpPr>
          <p:cNvPr id="143365" name="Rectangle 5"/>
          <p:cNvSpPr>
            <a:spLocks noChangeArrowheads="1"/>
          </p:cNvSpPr>
          <p:nvPr/>
        </p:nvSpPr>
        <p:spPr bwMode="auto">
          <a:xfrm>
            <a:off x="381000" y="304800"/>
            <a:ext cx="8302625" cy="1293813"/>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400">
                <a:effectLst>
                  <a:outerShdw blurRad="38100" dist="38100" dir="2700000" algn="tl">
                    <a:srgbClr val="FFFFFF"/>
                  </a:outerShdw>
                </a:effectLst>
                <a:latin typeface="Arial" charset="0"/>
              </a:rPr>
              <a:t>Mission Characteristics</a:t>
            </a:r>
            <a:endParaRPr lang="en-US" sz="4000">
              <a:effectLst>
                <a:outerShdw blurRad="38100" dist="38100" dir="2700000" algn="tl">
                  <a:srgbClr val="FFFFFF"/>
                </a:outerShdw>
              </a:effectLst>
              <a:latin typeface="Arial"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blinds(horizontal)">
                                      <p:cBhvr>
                                        <p:cTn id="7" dur="500"/>
                                        <p:tgtEl>
                                          <p:spTgt spid="143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27" dur="500"/>
                                        <p:tgtEl>
                                          <p:spTgt spid="143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17B704C3-2FAA-43FB-BE0B-B0D1E11CEE22}" type="slidenum">
              <a:rPr lang="en-US"/>
              <a:pPr/>
              <a:t>28</a:t>
            </a:fld>
            <a:endParaRPr lang="en-US"/>
          </a:p>
        </p:txBody>
      </p:sp>
      <p:sp>
        <p:nvSpPr>
          <p:cNvPr id="137218" name="Rectangle 2"/>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Customer Orientation</a:t>
            </a:r>
          </a:p>
        </p:txBody>
      </p:sp>
      <p:sp>
        <p:nvSpPr>
          <p:cNvPr id="137219" name="Rectangle 3"/>
          <p:cNvSpPr>
            <a:spLocks noGrp="1" noChangeArrowheads="1"/>
          </p:cNvSpPr>
          <p:nvPr>
            <p:ph type="body" idx="1"/>
          </p:nvPr>
        </p:nvSpPr>
        <p:spPr>
          <a:xfrm>
            <a:off x="382588" y="1449388"/>
            <a:ext cx="8226425" cy="47212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FontTx/>
              <a:buNone/>
            </a:pPr>
            <a:r>
              <a:rPr lang="en-US" sz="2800">
                <a:solidFill>
                  <a:schemeClr val="bg1"/>
                </a:solidFill>
              </a:rPr>
              <a:t>According to Vern McGinnis, mission should:</a:t>
            </a:r>
          </a:p>
          <a:p>
            <a:pPr marL="609600" indent="-609600">
              <a:lnSpc>
                <a:spcPct val="90000"/>
              </a:lnSpc>
              <a:buFontTx/>
              <a:buNone/>
            </a:pPr>
            <a:endParaRPr lang="en-US" sz="2800">
              <a:solidFill>
                <a:schemeClr val="bg1"/>
              </a:solidFill>
            </a:endParaRPr>
          </a:p>
          <a:p>
            <a:pPr marL="609600" indent="-609600">
              <a:lnSpc>
                <a:spcPct val="90000"/>
              </a:lnSpc>
            </a:pPr>
            <a:r>
              <a:rPr lang="en-US" sz="2800">
                <a:solidFill>
                  <a:schemeClr val="bg1"/>
                </a:solidFill>
              </a:rPr>
              <a:t>Define what the organization is</a:t>
            </a:r>
          </a:p>
          <a:p>
            <a:pPr marL="609600" indent="-609600">
              <a:lnSpc>
                <a:spcPct val="90000"/>
              </a:lnSpc>
            </a:pPr>
            <a:r>
              <a:rPr lang="en-US" sz="2800">
                <a:solidFill>
                  <a:schemeClr val="bg1"/>
                </a:solidFill>
              </a:rPr>
              <a:t>Define what the organization aspires to be</a:t>
            </a:r>
          </a:p>
          <a:p>
            <a:pPr marL="609600" indent="-609600">
              <a:lnSpc>
                <a:spcPct val="90000"/>
              </a:lnSpc>
            </a:pPr>
            <a:r>
              <a:rPr lang="en-US" sz="2800">
                <a:solidFill>
                  <a:schemeClr val="bg1"/>
                </a:solidFill>
              </a:rPr>
              <a:t>Limited to exclude some ventures</a:t>
            </a:r>
          </a:p>
          <a:p>
            <a:pPr marL="609600" indent="-609600">
              <a:lnSpc>
                <a:spcPct val="90000"/>
              </a:lnSpc>
            </a:pPr>
            <a:r>
              <a:rPr lang="en-US" sz="2800">
                <a:solidFill>
                  <a:schemeClr val="bg1"/>
                </a:solidFill>
              </a:rPr>
              <a:t>Broad enough to allow for creative growth</a:t>
            </a:r>
          </a:p>
          <a:p>
            <a:pPr marL="609600" indent="-609600">
              <a:lnSpc>
                <a:spcPct val="90000"/>
              </a:lnSpc>
            </a:pPr>
            <a:r>
              <a:rPr lang="en-US" sz="2800">
                <a:solidFill>
                  <a:schemeClr val="bg1"/>
                </a:solidFill>
              </a:rPr>
              <a:t>Distinguish the firm from all others</a:t>
            </a:r>
          </a:p>
          <a:p>
            <a:pPr marL="609600" indent="-609600">
              <a:lnSpc>
                <a:spcPct val="90000"/>
              </a:lnSpc>
            </a:pPr>
            <a:r>
              <a:rPr lang="en-US" sz="2800">
                <a:solidFill>
                  <a:schemeClr val="bg1"/>
                </a:solidFill>
              </a:rPr>
              <a:t>Serve as framework to evaluate current activities</a:t>
            </a:r>
          </a:p>
          <a:p>
            <a:pPr marL="609600" indent="-609600">
              <a:lnSpc>
                <a:spcPct val="90000"/>
              </a:lnSpc>
            </a:pPr>
            <a:r>
              <a:rPr lang="en-US" sz="2800">
                <a:solidFill>
                  <a:schemeClr val="bg1"/>
                </a:solidFill>
              </a:rPr>
              <a:t>Stated clearly so that it is understood by all</a:t>
            </a:r>
          </a:p>
          <a:p>
            <a:pPr marL="609600" indent="-609600">
              <a:lnSpc>
                <a:spcPct val="90000"/>
              </a:lnSpc>
              <a:buFontTx/>
              <a:buNone/>
            </a:pPr>
            <a:endParaRPr lang="en-US" sz="2800">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2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72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72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72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721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7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804C92F3-9686-428B-A845-F47F66DCE477}" type="slidenum">
              <a:rPr lang="en-US"/>
              <a:pPr/>
              <a:t>29</a:t>
            </a:fld>
            <a:endParaRPr lang="en-US"/>
          </a:p>
        </p:txBody>
      </p:sp>
      <p:sp>
        <p:nvSpPr>
          <p:cNvPr id="145411" name="Rectangle 3"/>
          <p:cNvSpPr>
            <a:spLocks noGrp="1" noChangeArrowheads="1"/>
          </p:cNvSpPr>
          <p:nvPr>
            <p:ph type="body" idx="1"/>
          </p:nvPr>
        </p:nvSpPr>
        <p:spPr>
          <a:xfrm>
            <a:off x="382588" y="1449388"/>
            <a:ext cx="8226425" cy="47212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solidFill>
                  <a:schemeClr val="bg1"/>
                </a:solidFill>
              </a:rPr>
              <a:t>A good mission statement reflects the anticipations of customers.</a:t>
            </a:r>
          </a:p>
          <a:p>
            <a:pPr marL="609600" indent="-609600">
              <a:buFontTx/>
              <a:buNone/>
            </a:pPr>
            <a:endParaRPr lang="en-US">
              <a:solidFill>
                <a:schemeClr val="bg1"/>
              </a:solidFill>
            </a:endParaRPr>
          </a:p>
          <a:p>
            <a:pPr marL="609600" indent="-609600"/>
            <a:r>
              <a:rPr lang="en-US">
                <a:solidFill>
                  <a:schemeClr val="bg1"/>
                </a:solidFill>
              </a:rPr>
              <a:t>Identify customer needs</a:t>
            </a:r>
          </a:p>
          <a:p>
            <a:pPr marL="609600" indent="-609600"/>
            <a:r>
              <a:rPr lang="en-US">
                <a:solidFill>
                  <a:schemeClr val="bg1"/>
                </a:solidFill>
              </a:rPr>
              <a:t>Provide product/service to satisfy needs</a:t>
            </a:r>
          </a:p>
          <a:p>
            <a:pPr marL="1371600" lvl="2" indent="-266700">
              <a:buFont typeface="Wingdings" pitchFamily="2" charset="2"/>
              <a:buChar char="Ø"/>
            </a:pPr>
            <a:r>
              <a:rPr lang="en-US">
                <a:solidFill>
                  <a:schemeClr val="bg1"/>
                </a:solidFill>
              </a:rPr>
              <a:t>AT&amp;T’s mission focuses on communications, not telephones</a:t>
            </a:r>
          </a:p>
          <a:p>
            <a:pPr marL="1371600" lvl="2" indent="-266700">
              <a:buFont typeface="Wingdings" pitchFamily="2" charset="2"/>
              <a:buChar char="Ø"/>
            </a:pPr>
            <a:r>
              <a:rPr lang="en-US">
                <a:solidFill>
                  <a:schemeClr val="bg1"/>
                </a:solidFill>
              </a:rPr>
              <a:t>Exxon’s mission focuses on energy, not on oil and gas</a:t>
            </a:r>
          </a:p>
        </p:txBody>
      </p:sp>
      <p:sp>
        <p:nvSpPr>
          <p:cNvPr id="145413" name="Rectangle 5"/>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t>Customer Orientation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5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5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5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5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5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50D2F579-C901-4E47-94FA-0F03A219A90A}" type="slidenum">
              <a:rPr lang="en-US"/>
              <a:pPr/>
              <a:t>3</a:t>
            </a:fld>
            <a:endParaRPr lang="en-US"/>
          </a:p>
        </p:txBody>
      </p:sp>
      <p:sp>
        <p:nvSpPr>
          <p:cNvPr id="211970" name="Rectangle 2"/>
          <p:cNvSpPr>
            <a:spLocks noGrp="1" noChangeArrowheads="1"/>
          </p:cNvSpPr>
          <p:nvPr>
            <p:ph type="title"/>
          </p:nvPr>
        </p:nvSpPr>
        <p:spPr/>
        <p:txBody>
          <a:bodyPr/>
          <a:lstStyle/>
          <a:p>
            <a:r>
              <a:rPr lang="en-US"/>
              <a:t>Chapter Outline</a:t>
            </a:r>
          </a:p>
        </p:txBody>
      </p:sp>
      <p:sp>
        <p:nvSpPr>
          <p:cNvPr id="211971" name="Rectangle 3"/>
          <p:cNvSpPr>
            <a:spLocks noGrp="1" noChangeArrowheads="1"/>
          </p:cNvSpPr>
          <p:nvPr>
            <p:ph type="body" idx="1"/>
          </p:nvPr>
        </p:nvSpPr>
        <p:spPr>
          <a:xfrm>
            <a:off x="609600" y="2057400"/>
            <a:ext cx="7848600" cy="4114800"/>
          </a:xfrm>
        </p:spPr>
        <p:txBody>
          <a:bodyPr/>
          <a:lstStyle/>
          <a:p>
            <a:r>
              <a:rPr lang="en-US">
                <a:solidFill>
                  <a:schemeClr val="bg1"/>
                </a:solidFill>
              </a:rPr>
              <a:t>Characteristics of a Mission Statement</a:t>
            </a:r>
          </a:p>
          <a:p>
            <a:endParaRPr lang="en-US">
              <a:solidFill>
                <a:schemeClr val="bg1"/>
              </a:solidFill>
            </a:endParaRPr>
          </a:p>
          <a:p>
            <a:r>
              <a:rPr lang="en-US">
                <a:solidFill>
                  <a:schemeClr val="bg1"/>
                </a:solidFill>
              </a:rPr>
              <a:t>Components of a Mission Statement</a:t>
            </a:r>
          </a:p>
          <a:p>
            <a:endParaRPr lang="en-US">
              <a:solidFill>
                <a:schemeClr val="bg1"/>
              </a:solidFill>
            </a:endParaRPr>
          </a:p>
          <a:p>
            <a:r>
              <a:rPr lang="en-US">
                <a:solidFill>
                  <a:schemeClr val="bg1"/>
                </a:solidFill>
              </a:rPr>
              <a:t>Writing and Evaluating Mission Statements</a:t>
            </a:r>
          </a:p>
          <a:p>
            <a:pPr>
              <a:buFontTx/>
              <a:buNone/>
            </a:pP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diamond(in)">
                                      <p:cBhvr>
                                        <p:cTn id="7" dur="2000"/>
                                        <p:tgtEl>
                                          <p:spTgt spid="211971">
                                            <p:txEl>
                                              <p:pRg st="0" end="0"/>
                                            </p:txEl>
                                          </p:spTgt>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211971">
                                            <p:txEl>
                                              <p:pRg st="2" end="2"/>
                                            </p:txEl>
                                          </p:spTgt>
                                        </p:tgtEl>
                                        <p:attrNameLst>
                                          <p:attrName>style.visibility</p:attrName>
                                        </p:attrNameLst>
                                      </p:cBhvr>
                                      <p:to>
                                        <p:strVal val="visible"/>
                                      </p:to>
                                    </p:set>
                                    <p:animEffect transition="in" filter="diamond(in)">
                                      <p:cBhvr>
                                        <p:cTn id="11" dur="2000"/>
                                        <p:tgtEl>
                                          <p:spTgt spid="211971">
                                            <p:txEl>
                                              <p:pRg st="2" end="2"/>
                                            </p:txEl>
                                          </p:spTgt>
                                        </p:tgtEl>
                                      </p:cBhvr>
                                    </p:animEffect>
                                  </p:childTnLst>
                                </p:cTn>
                              </p:par>
                            </p:childTnLst>
                          </p:cTn>
                        </p:par>
                        <p:par>
                          <p:cTn id="12" fill="hold" nodeType="afterGroup">
                            <p:stCondLst>
                              <p:cond delay="4000"/>
                            </p:stCondLst>
                            <p:childTnLst>
                              <p:par>
                                <p:cTn id="13" presetID="8" presetClass="entr" presetSubtype="16" fill="hold" nodeType="afterEffect">
                                  <p:stCondLst>
                                    <p:cond delay="0"/>
                                  </p:stCondLst>
                                  <p:childTnLst>
                                    <p:set>
                                      <p:cBhvr>
                                        <p:cTn id="14" dur="1" fill="hold">
                                          <p:stCondLst>
                                            <p:cond delay="0"/>
                                          </p:stCondLst>
                                        </p:cTn>
                                        <p:tgtEl>
                                          <p:spTgt spid="211971">
                                            <p:txEl>
                                              <p:pRg st="4" end="4"/>
                                            </p:txEl>
                                          </p:spTgt>
                                        </p:tgtEl>
                                        <p:attrNameLst>
                                          <p:attrName>style.visibility</p:attrName>
                                        </p:attrNameLst>
                                      </p:cBhvr>
                                      <p:to>
                                        <p:strVal val="visible"/>
                                      </p:to>
                                    </p:set>
                                    <p:animEffect transition="in" filter="diamond(in)">
                                      <p:cBhvr>
                                        <p:cTn id="15" dur="2000"/>
                                        <p:tgtEl>
                                          <p:spTgt spid="211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836C5B6-90BF-475A-94E4-5A433E1CFC25}" type="slidenum">
              <a:rPr lang="en-US"/>
              <a:pPr/>
              <a:t>30</a:t>
            </a:fld>
            <a:endParaRPr lang="en-US"/>
          </a:p>
        </p:txBody>
      </p:sp>
      <p:sp>
        <p:nvSpPr>
          <p:cNvPr id="147458" name="Rectangle 2"/>
          <p:cNvSpPr>
            <a:spLocks noGrp="1" noChangeArrowheads="1"/>
          </p:cNvSpPr>
          <p:nvPr>
            <p:ph type="title"/>
          </p:nvPr>
        </p:nvSpPr>
        <p:spPr>
          <a:xfrm>
            <a:off x="304800" y="228600"/>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Social Policy &amp; Mission</a:t>
            </a:r>
          </a:p>
        </p:txBody>
      </p:sp>
      <p:sp>
        <p:nvSpPr>
          <p:cNvPr id="147459" name="Rectangle 3"/>
          <p:cNvSpPr>
            <a:spLocks noGrp="1" noChangeArrowheads="1"/>
          </p:cNvSpPr>
          <p:nvPr>
            <p:ph type="body" idx="1"/>
          </p:nvPr>
        </p:nvSpPr>
        <p:spPr>
          <a:xfrm>
            <a:off x="382588" y="1449388"/>
            <a:ext cx="8226425" cy="47212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solidFill>
                  <a:schemeClr val="bg1"/>
                </a:solidFill>
              </a:rPr>
              <a:t>Managerial philosophy and thinking at the highest levels in the organization reflect social policy.</a:t>
            </a:r>
          </a:p>
          <a:p>
            <a:pPr marL="609600" indent="-609600">
              <a:buFontTx/>
              <a:buNone/>
            </a:pPr>
            <a:endParaRPr lang="en-US">
              <a:solidFill>
                <a:schemeClr val="bg1"/>
              </a:solidFill>
            </a:endParaRPr>
          </a:p>
          <a:p>
            <a:pPr marL="609600" indent="-609600"/>
            <a:r>
              <a:rPr lang="en-US">
                <a:solidFill>
                  <a:schemeClr val="bg1"/>
                </a:solidFill>
              </a:rPr>
              <a:t>Affects development of vision &amp; mission</a:t>
            </a:r>
          </a:p>
          <a:p>
            <a:pPr marL="609600" indent="-609600"/>
            <a:r>
              <a:rPr lang="en-US">
                <a:solidFill>
                  <a:schemeClr val="bg1"/>
                </a:solidFill>
              </a:rPr>
              <a:t>Responsibilities to consumers, environmentalists, minorities, communities, &amp; other groups</a:t>
            </a:r>
          </a:p>
          <a:p>
            <a:pPr marL="609600" indent="-609600"/>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74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C9CE1BE-868D-4A0C-8BAE-27165BABA29F}" type="slidenum">
              <a:rPr lang="en-US"/>
              <a:pPr/>
              <a:t>31</a:t>
            </a:fld>
            <a:endParaRPr lang="en-US"/>
          </a:p>
        </p:txBody>
      </p:sp>
      <p:sp>
        <p:nvSpPr>
          <p:cNvPr id="149507" name="Rectangle 3"/>
          <p:cNvSpPr>
            <a:spLocks noGrp="1" noChangeArrowheads="1"/>
          </p:cNvSpPr>
          <p:nvPr>
            <p:ph type="body" idx="1"/>
          </p:nvPr>
        </p:nvSpPr>
        <p:spPr>
          <a:xfrm>
            <a:off x="457200" y="1981200"/>
            <a:ext cx="82264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a:solidFill>
                  <a:schemeClr val="bg1"/>
                </a:solidFill>
              </a:rPr>
              <a:t>Social policy should be integrated in all strategic-management activities.</a:t>
            </a:r>
          </a:p>
          <a:p>
            <a:pPr marL="609600" indent="-609600"/>
            <a:endParaRPr lang="en-US">
              <a:solidFill>
                <a:schemeClr val="bg1"/>
              </a:solidFill>
            </a:endParaRPr>
          </a:p>
          <a:p>
            <a:pPr marL="609600" indent="-609600"/>
            <a:r>
              <a:rPr lang="en-US">
                <a:solidFill>
                  <a:schemeClr val="bg1"/>
                </a:solidFill>
              </a:rPr>
              <a:t>Mission statement is an effective instrument for conveying the social responsibility of the firm.</a:t>
            </a:r>
          </a:p>
        </p:txBody>
      </p:sp>
      <p:sp>
        <p:nvSpPr>
          <p:cNvPr id="149509" name="Rectangle 5"/>
          <p:cNvSpPr>
            <a:spLocks noGrp="1" noChangeArrowheads="1"/>
          </p:cNvSpPr>
          <p:nvPr>
            <p:ph type="title"/>
          </p:nvPr>
        </p:nvSpPr>
        <p:spPr>
          <a:xfrm>
            <a:off x="304800" y="228600"/>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t>Social Policy &amp; Mission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9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14A25282-52CD-4776-911B-F3067074D95E}" type="slidenum">
              <a:rPr lang="en-US"/>
              <a:pPr/>
              <a:t>32</a:t>
            </a:fld>
            <a:endParaRPr lang="en-US"/>
          </a:p>
        </p:txBody>
      </p:sp>
      <p:sp>
        <p:nvSpPr>
          <p:cNvPr id="151554" name="Rectangle 2"/>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Components of Mission</a:t>
            </a:r>
          </a:p>
        </p:txBody>
      </p:sp>
      <p:sp>
        <p:nvSpPr>
          <p:cNvPr id="151555" name="Rectangle 3"/>
          <p:cNvSpPr>
            <a:spLocks noGrp="1" noChangeArrowheads="1"/>
          </p:cNvSpPr>
          <p:nvPr>
            <p:ph type="body" idx="1"/>
          </p:nvPr>
        </p:nvSpPr>
        <p:spPr>
          <a:xfrm>
            <a:off x="458788" y="1525588"/>
            <a:ext cx="8150225" cy="46450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FontTx/>
              <a:buNone/>
            </a:pPr>
            <a:r>
              <a:rPr lang="en-US" sz="2800">
                <a:solidFill>
                  <a:schemeClr val="bg1"/>
                </a:solidFill>
              </a:rPr>
              <a:t>Mission statements vary in…</a:t>
            </a:r>
          </a:p>
          <a:p>
            <a:pPr marL="609600" indent="-609600">
              <a:lnSpc>
                <a:spcPct val="90000"/>
              </a:lnSpc>
              <a:buFontTx/>
              <a:buNone/>
            </a:pPr>
            <a:endParaRPr lang="en-US" sz="2800">
              <a:solidFill>
                <a:schemeClr val="bg1"/>
              </a:solidFill>
            </a:endParaRPr>
          </a:p>
          <a:p>
            <a:pPr marL="609600" indent="-609600">
              <a:lnSpc>
                <a:spcPct val="90000"/>
              </a:lnSpc>
              <a:buFont typeface="Wingdings" pitchFamily="2" charset="2"/>
              <a:buChar char="ü"/>
            </a:pPr>
            <a:r>
              <a:rPr lang="en-US" sz="2800">
                <a:solidFill>
                  <a:schemeClr val="bg1"/>
                </a:solidFill>
              </a:rPr>
              <a:t>	Length</a:t>
            </a:r>
          </a:p>
          <a:p>
            <a:pPr marL="609600" indent="-609600">
              <a:lnSpc>
                <a:spcPct val="90000"/>
              </a:lnSpc>
              <a:buFont typeface="Wingdings" pitchFamily="2" charset="2"/>
              <a:buChar char="ü"/>
            </a:pPr>
            <a:r>
              <a:rPr lang="en-US" sz="2800">
                <a:solidFill>
                  <a:schemeClr val="bg1"/>
                </a:solidFill>
              </a:rPr>
              <a:t>	Content</a:t>
            </a:r>
          </a:p>
          <a:p>
            <a:pPr marL="609600" indent="-609600">
              <a:lnSpc>
                <a:spcPct val="90000"/>
              </a:lnSpc>
              <a:buFont typeface="Wingdings" pitchFamily="2" charset="2"/>
              <a:buChar char="ü"/>
            </a:pPr>
            <a:r>
              <a:rPr lang="en-US" sz="2800">
                <a:solidFill>
                  <a:schemeClr val="bg1"/>
                </a:solidFill>
              </a:rPr>
              <a:t>	Format</a:t>
            </a:r>
          </a:p>
          <a:p>
            <a:pPr marL="609600" indent="-609600">
              <a:lnSpc>
                <a:spcPct val="90000"/>
              </a:lnSpc>
              <a:buFont typeface="Wingdings" pitchFamily="2" charset="2"/>
              <a:buChar char="ü"/>
            </a:pPr>
            <a:r>
              <a:rPr lang="en-US" sz="2800">
                <a:solidFill>
                  <a:schemeClr val="bg1"/>
                </a:solidFill>
              </a:rPr>
              <a:t>	Specificity</a:t>
            </a:r>
          </a:p>
          <a:p>
            <a:pPr marL="609600" indent="-609600">
              <a:lnSpc>
                <a:spcPct val="90000"/>
              </a:lnSpc>
              <a:buFontTx/>
              <a:buNone/>
            </a:pPr>
            <a:endParaRPr lang="en-US" sz="2800">
              <a:solidFill>
                <a:schemeClr val="bg1"/>
              </a:solidFill>
            </a:endParaRPr>
          </a:p>
          <a:p>
            <a:pPr marL="609600" indent="-609600">
              <a:lnSpc>
                <a:spcPct val="90000"/>
              </a:lnSpc>
              <a:buFontTx/>
              <a:buNone/>
            </a:pPr>
            <a:r>
              <a:rPr lang="en-US" sz="2800">
                <a:solidFill>
                  <a:schemeClr val="bg1"/>
                </a:solidFill>
              </a:rPr>
              <a:t>Must include the 9 elements, as the mission statement is the most public and visible part of the strategic-management process.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15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15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155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155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1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99F6EFC7-F32C-4C1F-8655-F06AB6987ABC}" type="slidenum">
              <a:rPr lang="en-US"/>
              <a:pPr/>
              <a:t>33</a:t>
            </a:fld>
            <a:endParaRPr lang="en-US"/>
          </a:p>
        </p:txBody>
      </p:sp>
      <p:sp>
        <p:nvSpPr>
          <p:cNvPr id="196610" name="Rectangle 2"/>
          <p:cNvSpPr>
            <a:spLocks noGrp="1" noChangeArrowheads="1"/>
          </p:cNvSpPr>
          <p:nvPr>
            <p:ph type="body" idx="1"/>
          </p:nvPr>
        </p:nvSpPr>
        <p:spPr>
          <a:xfrm>
            <a:off x="457200" y="2057400"/>
            <a:ext cx="8150225" cy="4187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80000"/>
              </a:lnSpc>
              <a:buFontTx/>
              <a:buAutoNum type="arabicPeriod"/>
            </a:pPr>
            <a:r>
              <a:rPr lang="en-US" sz="2800">
                <a:solidFill>
                  <a:schemeClr val="bg1"/>
                </a:solidFill>
              </a:rPr>
              <a:t>Customers</a:t>
            </a:r>
          </a:p>
          <a:p>
            <a:pPr marL="609600" indent="-609600">
              <a:lnSpc>
                <a:spcPct val="80000"/>
              </a:lnSpc>
              <a:buFontTx/>
              <a:buAutoNum type="arabicPeriod"/>
            </a:pPr>
            <a:r>
              <a:rPr lang="en-US" sz="2800">
                <a:solidFill>
                  <a:schemeClr val="bg1"/>
                </a:solidFill>
              </a:rPr>
              <a:t>Products or services</a:t>
            </a:r>
          </a:p>
          <a:p>
            <a:pPr marL="609600" indent="-609600">
              <a:lnSpc>
                <a:spcPct val="80000"/>
              </a:lnSpc>
              <a:buFontTx/>
              <a:buAutoNum type="arabicPeriod"/>
            </a:pPr>
            <a:r>
              <a:rPr lang="en-US" sz="2800">
                <a:solidFill>
                  <a:schemeClr val="bg1"/>
                </a:solidFill>
              </a:rPr>
              <a:t>Markets</a:t>
            </a:r>
          </a:p>
          <a:p>
            <a:pPr marL="609600" indent="-609600">
              <a:lnSpc>
                <a:spcPct val="80000"/>
              </a:lnSpc>
              <a:buFontTx/>
              <a:buAutoNum type="arabicPeriod"/>
            </a:pPr>
            <a:r>
              <a:rPr lang="en-US" sz="2800">
                <a:solidFill>
                  <a:schemeClr val="bg1"/>
                </a:solidFill>
              </a:rPr>
              <a:t>Technology</a:t>
            </a:r>
          </a:p>
          <a:p>
            <a:pPr marL="609600" indent="-609600">
              <a:lnSpc>
                <a:spcPct val="80000"/>
              </a:lnSpc>
              <a:buFontTx/>
              <a:buAutoNum type="arabicPeriod"/>
            </a:pPr>
            <a:r>
              <a:rPr lang="en-US" sz="2800">
                <a:solidFill>
                  <a:schemeClr val="bg1"/>
                </a:solidFill>
              </a:rPr>
              <a:t>Survival, growth, and profitability</a:t>
            </a:r>
          </a:p>
          <a:p>
            <a:pPr marL="609600" indent="-609600">
              <a:lnSpc>
                <a:spcPct val="80000"/>
              </a:lnSpc>
              <a:buFontTx/>
              <a:buAutoNum type="arabicPeriod"/>
            </a:pPr>
            <a:r>
              <a:rPr lang="en-US" sz="2800">
                <a:solidFill>
                  <a:schemeClr val="bg1"/>
                </a:solidFill>
              </a:rPr>
              <a:t>Philosophy</a:t>
            </a:r>
          </a:p>
          <a:p>
            <a:pPr marL="609600" indent="-609600">
              <a:lnSpc>
                <a:spcPct val="80000"/>
              </a:lnSpc>
              <a:buFontTx/>
              <a:buAutoNum type="arabicPeriod"/>
            </a:pPr>
            <a:r>
              <a:rPr lang="en-US" sz="2800">
                <a:solidFill>
                  <a:schemeClr val="bg1"/>
                </a:solidFill>
              </a:rPr>
              <a:t>Self-concept</a:t>
            </a:r>
          </a:p>
          <a:p>
            <a:pPr marL="609600" indent="-609600">
              <a:lnSpc>
                <a:spcPct val="80000"/>
              </a:lnSpc>
              <a:buFontTx/>
              <a:buAutoNum type="arabicPeriod"/>
            </a:pPr>
            <a:r>
              <a:rPr lang="en-US" sz="2800">
                <a:solidFill>
                  <a:schemeClr val="bg1"/>
                </a:solidFill>
              </a:rPr>
              <a:t>Concern for public image</a:t>
            </a:r>
          </a:p>
          <a:p>
            <a:pPr marL="609600" indent="-609600">
              <a:lnSpc>
                <a:spcPct val="80000"/>
              </a:lnSpc>
              <a:buFontTx/>
              <a:buAutoNum type="arabicPeriod"/>
            </a:pPr>
            <a:r>
              <a:rPr lang="en-US" sz="2800">
                <a:solidFill>
                  <a:schemeClr val="bg1"/>
                </a:solidFill>
              </a:rPr>
              <a:t>Concern for employees</a:t>
            </a:r>
          </a:p>
        </p:txBody>
      </p:sp>
      <p:sp>
        <p:nvSpPr>
          <p:cNvPr id="196611" name="Rectangle 3"/>
          <p:cNvSpPr>
            <a:spLocks noChangeArrowheads="1"/>
          </p:cNvSpPr>
          <p:nvPr/>
        </p:nvSpPr>
        <p:spPr bwMode="auto">
          <a:xfrm>
            <a:off x="381000" y="304800"/>
            <a:ext cx="8302625" cy="1293813"/>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400">
                <a:effectLst>
                  <a:outerShdw blurRad="38100" dist="38100" dir="2700000" algn="tl">
                    <a:srgbClr val="FFFFFF"/>
                  </a:outerShdw>
                </a:effectLst>
                <a:latin typeface="Arial" charset="0"/>
              </a:rPr>
              <a:t>Mission Components</a:t>
            </a:r>
            <a:endParaRPr lang="en-US" sz="4000">
              <a:effectLst>
                <a:outerShdw blurRad="38100" dist="38100" dir="2700000" algn="tl">
                  <a:srgbClr val="FFFFFF"/>
                </a:outerShdw>
              </a:effectLst>
              <a:latin typeface="Arial"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66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66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661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661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661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661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661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6610">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66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8B479679-B647-4FB6-93D4-DA68F4283557}" type="slidenum">
              <a:rPr lang="en-US"/>
              <a:pPr/>
              <a:t>34</a:t>
            </a:fld>
            <a:endParaRPr lang="en-US"/>
          </a:p>
        </p:txBody>
      </p:sp>
      <p:sp>
        <p:nvSpPr>
          <p:cNvPr id="155650" name="Rectangle 2"/>
          <p:cNvSpPr>
            <a:spLocks noGrp="1" noChangeArrowheads="1"/>
          </p:cNvSpPr>
          <p:nvPr>
            <p:ph type="title"/>
          </p:nvPr>
        </p:nvSpPr>
        <p:spPr>
          <a:xfrm>
            <a:off x="306388" y="230188"/>
            <a:ext cx="8302625" cy="1370012"/>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Components of Mission</a:t>
            </a:r>
            <a:endParaRPr lang="en-US" sz="4000">
              <a:solidFill>
                <a:schemeClr val="tx1"/>
              </a:solidFill>
            </a:endParaRPr>
          </a:p>
        </p:txBody>
      </p:sp>
      <p:sp>
        <p:nvSpPr>
          <p:cNvPr id="155651" name="Rectangle 3"/>
          <p:cNvSpPr>
            <a:spLocks noGrp="1" noChangeArrowheads="1"/>
          </p:cNvSpPr>
          <p:nvPr>
            <p:ph type="body" idx="1"/>
          </p:nvPr>
        </p:nvSpPr>
        <p:spPr>
          <a:xfrm>
            <a:off x="533400" y="1828800"/>
            <a:ext cx="8150225" cy="44180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FontTx/>
              <a:buNone/>
            </a:pPr>
            <a:r>
              <a:rPr lang="en-US">
                <a:solidFill>
                  <a:schemeClr val="bg1"/>
                </a:solidFill>
              </a:rPr>
              <a:t>Components of mission and corresponding questions to be answered:</a:t>
            </a:r>
          </a:p>
          <a:p>
            <a:pPr marL="609600" indent="-609600">
              <a:lnSpc>
                <a:spcPct val="90000"/>
              </a:lnSpc>
              <a:buFontTx/>
              <a:buNone/>
            </a:pPr>
            <a:endParaRPr lang="en-US">
              <a:solidFill>
                <a:schemeClr val="bg1"/>
              </a:solidFill>
            </a:endParaRPr>
          </a:p>
          <a:p>
            <a:pPr marL="609600" indent="-609600">
              <a:lnSpc>
                <a:spcPct val="90000"/>
              </a:lnSpc>
            </a:pPr>
            <a:r>
              <a:rPr lang="en-US">
                <a:solidFill>
                  <a:schemeClr val="bg1"/>
                </a:solidFill>
              </a:rPr>
              <a:t>Customers:  </a:t>
            </a:r>
          </a:p>
          <a:p>
            <a:pPr marL="990600" lvl="1" indent="-266700">
              <a:lnSpc>
                <a:spcPct val="90000"/>
              </a:lnSpc>
              <a:buFont typeface="Wingdings" pitchFamily="2" charset="2"/>
              <a:buChar char="Ø"/>
            </a:pPr>
            <a:r>
              <a:rPr lang="en-US">
                <a:solidFill>
                  <a:schemeClr val="bg1"/>
                </a:solidFill>
              </a:rPr>
              <a:t>“Who are the firm’s customers?”</a:t>
            </a:r>
          </a:p>
          <a:p>
            <a:pPr marL="990600" lvl="1" indent="-266700">
              <a:lnSpc>
                <a:spcPct val="90000"/>
              </a:lnSpc>
              <a:buFontTx/>
              <a:buNone/>
            </a:pPr>
            <a:endParaRPr lang="en-US">
              <a:solidFill>
                <a:schemeClr val="bg1"/>
              </a:solidFill>
            </a:endParaRPr>
          </a:p>
          <a:p>
            <a:pPr marL="609600" indent="-609600">
              <a:lnSpc>
                <a:spcPct val="90000"/>
              </a:lnSpc>
            </a:pPr>
            <a:r>
              <a:rPr lang="en-US">
                <a:solidFill>
                  <a:schemeClr val="bg1"/>
                </a:solidFill>
              </a:rPr>
              <a:t>Products or services:</a:t>
            </a:r>
          </a:p>
          <a:p>
            <a:pPr marL="990600" lvl="1" indent="-266700">
              <a:lnSpc>
                <a:spcPct val="90000"/>
              </a:lnSpc>
              <a:buFont typeface="Wingdings" pitchFamily="2" charset="2"/>
              <a:buChar char="Ø"/>
            </a:pPr>
            <a:r>
              <a:rPr lang="en-US">
                <a:solidFill>
                  <a:schemeClr val="bg1"/>
                </a:solidFill>
              </a:rPr>
              <a:t>“What are the firm's major products or services?”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6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5565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565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55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1DB611B-FD22-4B5E-9385-90F2C74E6C3B}" type="slidenum">
              <a:rPr lang="en-US"/>
              <a:pPr/>
              <a:t>35</a:t>
            </a:fld>
            <a:endParaRPr lang="en-US"/>
          </a:p>
        </p:txBody>
      </p:sp>
      <p:sp>
        <p:nvSpPr>
          <p:cNvPr id="157698" name="Rectangle 2"/>
          <p:cNvSpPr>
            <a:spLocks noGrp="1" noChangeArrowheads="1"/>
          </p:cNvSpPr>
          <p:nvPr>
            <p:ph type="title"/>
          </p:nvPr>
        </p:nvSpPr>
        <p:spPr>
          <a:xfrm>
            <a:off x="306388" y="230188"/>
            <a:ext cx="8302625" cy="1370012"/>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Components of Mission</a:t>
            </a:r>
            <a:endParaRPr lang="en-US" sz="4000">
              <a:solidFill>
                <a:schemeClr val="tx1"/>
              </a:solidFill>
            </a:endParaRPr>
          </a:p>
        </p:txBody>
      </p:sp>
      <p:sp>
        <p:nvSpPr>
          <p:cNvPr id="157699" name="Rectangle 3"/>
          <p:cNvSpPr>
            <a:spLocks noGrp="1" noChangeArrowheads="1"/>
          </p:cNvSpPr>
          <p:nvPr>
            <p:ph type="body" idx="1"/>
          </p:nvPr>
        </p:nvSpPr>
        <p:spPr>
          <a:xfrm>
            <a:off x="533400" y="2209800"/>
            <a:ext cx="8150225" cy="38830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a:solidFill>
                  <a:schemeClr val="bg1"/>
                </a:solidFill>
              </a:rPr>
              <a:t>Markets:</a:t>
            </a:r>
          </a:p>
          <a:p>
            <a:pPr marL="990600" lvl="1" indent="-266700">
              <a:buFont typeface="Wingdings" pitchFamily="2" charset="2"/>
              <a:buChar char="Ø"/>
            </a:pPr>
            <a:r>
              <a:rPr lang="en-US">
                <a:solidFill>
                  <a:schemeClr val="bg1"/>
                </a:solidFill>
              </a:rPr>
              <a:t>“Geographically, where does the firm compete?”</a:t>
            </a:r>
          </a:p>
          <a:p>
            <a:pPr marL="990600" lvl="1" indent="-266700">
              <a:buFontTx/>
              <a:buNone/>
            </a:pPr>
            <a:endParaRPr lang="en-US">
              <a:solidFill>
                <a:schemeClr val="bg1"/>
              </a:solidFill>
            </a:endParaRPr>
          </a:p>
          <a:p>
            <a:pPr marL="609600" indent="-609600"/>
            <a:r>
              <a:rPr lang="en-US">
                <a:solidFill>
                  <a:schemeClr val="bg1"/>
                </a:solidFill>
              </a:rPr>
              <a:t>Technology:</a:t>
            </a:r>
          </a:p>
          <a:p>
            <a:pPr marL="990600" lvl="1" indent="-266700">
              <a:buFont typeface="Wingdings" pitchFamily="2" charset="2"/>
              <a:buChar char="Ø"/>
            </a:pPr>
            <a:r>
              <a:rPr lang="en-US">
                <a:solidFill>
                  <a:schemeClr val="bg1"/>
                </a:solidFill>
              </a:rPr>
              <a:t>“Is the firm technologically current?”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76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5769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76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57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6BFB4337-25D8-4556-9ABD-DCC7503D9A39}" type="slidenum">
              <a:rPr lang="en-US"/>
              <a:pPr/>
              <a:t>36</a:t>
            </a:fld>
            <a:endParaRPr lang="en-US"/>
          </a:p>
        </p:txBody>
      </p:sp>
      <p:sp>
        <p:nvSpPr>
          <p:cNvPr id="159746" name="Rectangle 2"/>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Components of Mission</a:t>
            </a:r>
            <a:endParaRPr lang="en-US" sz="4000">
              <a:solidFill>
                <a:schemeClr val="tx1"/>
              </a:solidFill>
            </a:endParaRPr>
          </a:p>
        </p:txBody>
      </p:sp>
      <p:sp>
        <p:nvSpPr>
          <p:cNvPr id="159747" name="Rectangle 3"/>
          <p:cNvSpPr>
            <a:spLocks noGrp="1" noChangeArrowheads="1"/>
          </p:cNvSpPr>
          <p:nvPr>
            <p:ph type="body" idx="1"/>
          </p:nvPr>
        </p:nvSpPr>
        <p:spPr>
          <a:xfrm>
            <a:off x="458788" y="1525588"/>
            <a:ext cx="8150225" cy="46450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a:solidFill>
                  <a:schemeClr val="bg1"/>
                </a:solidFill>
              </a:rPr>
              <a:t>Concern for survival, growth, and profitability:  </a:t>
            </a:r>
          </a:p>
          <a:p>
            <a:pPr marL="990600" lvl="1" indent="-266700">
              <a:buFont typeface="Wingdings" pitchFamily="2" charset="2"/>
              <a:buChar char="Ø"/>
            </a:pPr>
            <a:r>
              <a:rPr lang="en-US">
                <a:solidFill>
                  <a:schemeClr val="bg1"/>
                </a:solidFill>
              </a:rPr>
              <a:t>“Is the firm committed to growth and financial soundness?”</a:t>
            </a:r>
          </a:p>
          <a:p>
            <a:pPr marL="990600" lvl="1" indent="-266700">
              <a:buFontTx/>
              <a:buNone/>
            </a:pPr>
            <a:endParaRPr lang="en-US">
              <a:solidFill>
                <a:schemeClr val="bg1"/>
              </a:solidFill>
            </a:endParaRPr>
          </a:p>
          <a:p>
            <a:pPr marL="609600" indent="-609600"/>
            <a:r>
              <a:rPr lang="en-US">
                <a:solidFill>
                  <a:schemeClr val="bg1"/>
                </a:solidFill>
              </a:rPr>
              <a:t>Philosophy:</a:t>
            </a:r>
          </a:p>
          <a:p>
            <a:pPr marL="990600" lvl="1" indent="-266700">
              <a:buFont typeface="Wingdings" pitchFamily="2" charset="2"/>
              <a:buChar char="Ø"/>
            </a:pPr>
            <a:r>
              <a:rPr lang="en-US">
                <a:solidFill>
                  <a:schemeClr val="bg1"/>
                </a:solidFill>
              </a:rPr>
              <a:t>“What are the basic beliefs, values, aspirations, and ethical priorities of the firm?”</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597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97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59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C99047C0-59A1-4A87-98FE-CB0BC249C62D}" type="slidenum">
              <a:rPr lang="en-US"/>
              <a:pPr/>
              <a:t>37</a:t>
            </a:fld>
            <a:endParaRPr lang="en-US"/>
          </a:p>
        </p:txBody>
      </p:sp>
      <p:sp>
        <p:nvSpPr>
          <p:cNvPr id="161794" name="Rectangle 2"/>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Components of Mission</a:t>
            </a:r>
            <a:endParaRPr lang="en-US" sz="4000">
              <a:solidFill>
                <a:schemeClr val="tx1"/>
              </a:solidFill>
            </a:endParaRPr>
          </a:p>
        </p:txBody>
      </p:sp>
      <p:sp>
        <p:nvSpPr>
          <p:cNvPr id="161795" name="Rectangle 3"/>
          <p:cNvSpPr>
            <a:spLocks noGrp="1" noChangeArrowheads="1"/>
          </p:cNvSpPr>
          <p:nvPr>
            <p:ph type="body" idx="1"/>
          </p:nvPr>
        </p:nvSpPr>
        <p:spPr>
          <a:xfrm>
            <a:off x="458788" y="1525588"/>
            <a:ext cx="8150225" cy="46450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sz="2800">
                <a:solidFill>
                  <a:schemeClr val="bg1"/>
                </a:solidFill>
              </a:rPr>
              <a:t>Self-concept:  </a:t>
            </a:r>
          </a:p>
          <a:p>
            <a:pPr marL="990600" lvl="1" indent="-266700">
              <a:buFont typeface="Wingdings" pitchFamily="2" charset="2"/>
              <a:buChar char="Ø"/>
            </a:pPr>
            <a:r>
              <a:rPr lang="en-US" sz="2400">
                <a:solidFill>
                  <a:schemeClr val="bg1"/>
                </a:solidFill>
              </a:rPr>
              <a:t>“What is the firm’s distinctive competence or major competitive advantage?”</a:t>
            </a:r>
          </a:p>
          <a:p>
            <a:pPr marL="990600" lvl="1" indent="-266700">
              <a:buFontTx/>
              <a:buNone/>
            </a:pPr>
            <a:endParaRPr lang="en-US" sz="2400">
              <a:solidFill>
                <a:schemeClr val="bg1"/>
              </a:solidFill>
            </a:endParaRPr>
          </a:p>
          <a:p>
            <a:pPr marL="609600" indent="-609600"/>
            <a:r>
              <a:rPr lang="en-US" sz="2800">
                <a:solidFill>
                  <a:schemeClr val="bg1"/>
                </a:solidFill>
              </a:rPr>
              <a:t>Concern for public image:</a:t>
            </a:r>
          </a:p>
          <a:p>
            <a:pPr marL="990600" lvl="1" indent="-266700">
              <a:buFont typeface="Wingdings" pitchFamily="2" charset="2"/>
              <a:buChar char="Ø"/>
            </a:pPr>
            <a:r>
              <a:rPr lang="en-US" sz="2400">
                <a:solidFill>
                  <a:schemeClr val="bg1"/>
                </a:solidFill>
              </a:rPr>
              <a:t>“Is the firm responsive to social, community, and environmental concerns?”</a:t>
            </a:r>
          </a:p>
          <a:p>
            <a:pPr marL="990600" lvl="1" indent="-266700">
              <a:buFontTx/>
              <a:buNone/>
            </a:pPr>
            <a:endParaRPr lang="en-US" sz="2400">
              <a:solidFill>
                <a:schemeClr val="bg1"/>
              </a:solidFill>
            </a:endParaRPr>
          </a:p>
          <a:p>
            <a:pPr marL="609600" indent="-609600"/>
            <a:r>
              <a:rPr lang="en-US" sz="2800">
                <a:solidFill>
                  <a:schemeClr val="bg1"/>
                </a:solidFill>
              </a:rPr>
              <a:t>Concern for employees:</a:t>
            </a:r>
          </a:p>
          <a:p>
            <a:pPr marL="990600" lvl="1" indent="-266700">
              <a:buFont typeface="Wingdings" pitchFamily="2" charset="2"/>
              <a:buChar char="Ø"/>
            </a:pPr>
            <a:r>
              <a:rPr lang="en-US" sz="2400">
                <a:solidFill>
                  <a:schemeClr val="bg1"/>
                </a:solidFill>
              </a:rPr>
              <a:t>“Are employees a valuable asset of the firm?”</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1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17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617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179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1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1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5A497A07-1014-48D3-B690-66E6B93F7308}" type="slidenum">
              <a:rPr lang="en-US"/>
              <a:pPr/>
              <a:t>38</a:t>
            </a:fld>
            <a:endParaRPr lang="en-US"/>
          </a:p>
        </p:txBody>
      </p:sp>
      <p:sp>
        <p:nvSpPr>
          <p:cNvPr id="163842" name="Rectangle 2"/>
          <p:cNvSpPr>
            <a:spLocks noGrp="1" noChangeArrowheads="1"/>
          </p:cNvSpPr>
          <p:nvPr>
            <p:ph type="title"/>
          </p:nvPr>
        </p:nvSpPr>
        <p:spPr>
          <a:xfrm>
            <a:off x="306388" y="230188"/>
            <a:ext cx="83026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Importance of Vision &amp; Mission</a:t>
            </a:r>
          </a:p>
        </p:txBody>
      </p:sp>
      <p:sp>
        <p:nvSpPr>
          <p:cNvPr id="163843" name="Rectangle 3"/>
          <p:cNvSpPr>
            <a:spLocks noGrp="1" noChangeArrowheads="1"/>
          </p:cNvSpPr>
          <p:nvPr>
            <p:ph type="body" idx="1"/>
          </p:nvPr>
        </p:nvSpPr>
        <p:spPr>
          <a:xfrm>
            <a:off x="382588" y="1449388"/>
            <a:ext cx="8226425" cy="47212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FontTx/>
              <a:buNone/>
            </a:pPr>
            <a:r>
              <a:rPr lang="en-US" sz="2800">
                <a:solidFill>
                  <a:schemeClr val="bg1"/>
                </a:solidFill>
              </a:rPr>
              <a:t>Although research results are mixed, firms with formal mission statements…</a:t>
            </a:r>
          </a:p>
          <a:p>
            <a:pPr marL="609600" indent="-609600">
              <a:lnSpc>
                <a:spcPct val="90000"/>
              </a:lnSpc>
              <a:buFontTx/>
              <a:buNone/>
            </a:pPr>
            <a:endParaRPr lang="en-US" sz="2800">
              <a:solidFill>
                <a:schemeClr val="bg1"/>
              </a:solidFill>
            </a:endParaRPr>
          </a:p>
          <a:p>
            <a:pPr marL="990600" lvl="1" indent="-266700">
              <a:lnSpc>
                <a:spcPct val="90000"/>
              </a:lnSpc>
              <a:buFontTx/>
              <a:buChar char="•"/>
            </a:pPr>
            <a:r>
              <a:rPr lang="en-US" sz="2400">
                <a:solidFill>
                  <a:schemeClr val="bg1"/>
                </a:solidFill>
              </a:rPr>
              <a:t>2X average return on shareholder’s equity</a:t>
            </a:r>
          </a:p>
          <a:p>
            <a:pPr marL="990600" lvl="1" indent="-266700">
              <a:lnSpc>
                <a:spcPct val="90000"/>
              </a:lnSpc>
              <a:buFontTx/>
              <a:buNone/>
            </a:pPr>
            <a:endParaRPr lang="en-US" sz="2400">
              <a:solidFill>
                <a:schemeClr val="bg1"/>
              </a:solidFill>
            </a:endParaRPr>
          </a:p>
          <a:p>
            <a:pPr marL="990600" lvl="1" indent="-266700">
              <a:lnSpc>
                <a:spcPct val="90000"/>
              </a:lnSpc>
              <a:buFontTx/>
              <a:buChar char="•"/>
            </a:pPr>
            <a:r>
              <a:rPr lang="en-US" sz="2400">
                <a:solidFill>
                  <a:schemeClr val="bg1"/>
                </a:solidFill>
              </a:rPr>
              <a:t>Positive relationship to organizational performance</a:t>
            </a:r>
          </a:p>
          <a:p>
            <a:pPr marL="990600" lvl="1" indent="-266700">
              <a:lnSpc>
                <a:spcPct val="90000"/>
              </a:lnSpc>
              <a:buFontTx/>
              <a:buNone/>
            </a:pPr>
            <a:endParaRPr lang="en-US" sz="2400">
              <a:solidFill>
                <a:schemeClr val="bg1"/>
              </a:solidFill>
            </a:endParaRPr>
          </a:p>
          <a:p>
            <a:pPr marL="990600" lvl="1" indent="-266700">
              <a:lnSpc>
                <a:spcPct val="90000"/>
              </a:lnSpc>
              <a:buFontTx/>
              <a:buChar char="•"/>
            </a:pPr>
            <a:r>
              <a:rPr lang="en-US" sz="2400">
                <a:solidFill>
                  <a:schemeClr val="bg1"/>
                </a:solidFill>
              </a:rPr>
              <a:t>30% higher return on certain financial measures</a:t>
            </a:r>
          </a:p>
          <a:p>
            <a:pPr marL="990600" lvl="1" indent="-266700">
              <a:lnSpc>
                <a:spcPct val="90000"/>
              </a:lnSpc>
              <a:buFontTx/>
              <a:buNone/>
            </a:pPr>
            <a:r>
              <a:rPr lang="en-US" sz="2400">
                <a:solidFill>
                  <a:schemeClr val="bg1"/>
                </a:solidFill>
              </a:rPr>
              <a:t>	</a:t>
            </a:r>
          </a:p>
          <a:p>
            <a:pPr marL="990600" lvl="1" indent="-266700">
              <a:lnSpc>
                <a:spcPct val="90000"/>
              </a:lnSpc>
              <a:buFontTx/>
              <a:buNone/>
            </a:pPr>
            <a:endParaRPr lang="en-US" sz="2400">
              <a:solidFill>
                <a:schemeClr val="bg1"/>
              </a:solidFill>
            </a:endParaRPr>
          </a:p>
          <a:p>
            <a:pPr marL="609600" indent="-609600">
              <a:lnSpc>
                <a:spcPct val="90000"/>
              </a:lnSpc>
              <a:buFontTx/>
              <a:buNone/>
            </a:pPr>
            <a:r>
              <a:rPr lang="en-US" sz="2800">
                <a:solidFill>
                  <a:srgbClr val="003366"/>
                </a:solidFill>
              </a:rPr>
              <a:t>		</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384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384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384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3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8CD44435-F097-427F-987F-BF948546BB18}" type="slidenum">
              <a:rPr lang="en-US"/>
              <a:pPr/>
              <a:t>39</a:t>
            </a:fld>
            <a:endParaRPr lang="en-US"/>
          </a:p>
        </p:txBody>
      </p:sp>
      <p:sp>
        <p:nvSpPr>
          <p:cNvPr id="208898" name="Rectangle 2"/>
          <p:cNvSpPr>
            <a:spLocks noGrp="1" noChangeArrowheads="1"/>
          </p:cNvSpPr>
          <p:nvPr>
            <p:ph type="title"/>
          </p:nvPr>
        </p:nvSpPr>
        <p:spPr/>
        <p:txBody>
          <a:bodyPr/>
          <a:lstStyle/>
          <a:p>
            <a:r>
              <a:rPr lang="en-US"/>
              <a:t>PepsiCo Mission Statement</a:t>
            </a:r>
          </a:p>
        </p:txBody>
      </p:sp>
      <p:sp>
        <p:nvSpPr>
          <p:cNvPr id="208899" name="Rectangle 3"/>
          <p:cNvSpPr>
            <a:spLocks noGrp="1" noChangeArrowheads="1"/>
          </p:cNvSpPr>
          <p:nvPr>
            <p:ph type="body" idx="1"/>
          </p:nvPr>
        </p:nvSpPr>
        <p:spPr/>
        <p:txBody>
          <a:bodyPr/>
          <a:lstStyle/>
          <a:p>
            <a:pPr>
              <a:lnSpc>
                <a:spcPct val="80000"/>
              </a:lnSpc>
              <a:buFontTx/>
              <a:buNone/>
            </a:pPr>
            <a:r>
              <a:rPr lang="en-US" sz="2800">
                <a:solidFill>
                  <a:schemeClr val="bg1"/>
                </a:solidFill>
              </a:rPr>
              <a:t>PepsiCo’s mission is to increase the value of our shareholders’ investment.  We do this through sales growth, cost controls, and wise investment resources.  We believe our commercial success depends upon offering quality and value to our consumers and customers; providing products that are safe, wholesome, economically efficient and environmentally sound; and providing a fair return to our investors while adhering to the highest standards of integrity.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0CF61605-02BF-4162-B3A9-6554DD0D4EE9}" type="slidenum">
              <a:rPr lang="en-US"/>
              <a:pPr/>
              <a:t>4</a:t>
            </a:fld>
            <a:endParaRPr lang="en-US"/>
          </a:p>
        </p:txBody>
      </p:sp>
      <p:sp>
        <p:nvSpPr>
          <p:cNvPr id="114690" name="Rectangle 2"/>
          <p:cNvSpPr>
            <a:spLocks noGrp="1" noChangeArrowheads="1"/>
          </p:cNvSpPr>
          <p:nvPr>
            <p:ph type="title"/>
          </p:nvPr>
        </p:nvSpPr>
        <p:spPr>
          <a:xfrm>
            <a:off x="685800" y="457200"/>
            <a:ext cx="7769225" cy="7620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spAutoFit/>
          </a:bodyPr>
          <a:lstStyle/>
          <a:p>
            <a:r>
              <a:rPr lang="en-US">
                <a:solidFill>
                  <a:schemeClr val="tx1"/>
                </a:solidFill>
              </a:rPr>
              <a:t>Vision &amp; Mission</a:t>
            </a:r>
          </a:p>
        </p:txBody>
      </p:sp>
      <p:sp>
        <p:nvSpPr>
          <p:cNvPr id="114691" name="Rectangle 3"/>
          <p:cNvSpPr>
            <a:spLocks noGrp="1" noChangeArrowheads="1"/>
          </p:cNvSpPr>
          <p:nvPr>
            <p:ph type="body" idx="1"/>
          </p:nvPr>
        </p:nvSpPr>
        <p:spPr>
          <a:xfrm>
            <a:off x="685800" y="1905000"/>
            <a:ext cx="7769225" cy="42656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nchor="ctr"/>
          <a:lstStyle/>
          <a:p>
            <a:pPr>
              <a:buFontTx/>
              <a:buNone/>
            </a:pPr>
            <a:r>
              <a:rPr lang="en-US" i="1">
                <a:solidFill>
                  <a:schemeClr val="bg1"/>
                </a:solidFill>
              </a:rPr>
              <a:t>Vision is the art of seeing things invisible </a:t>
            </a:r>
          </a:p>
          <a:p>
            <a:pPr>
              <a:buFontTx/>
              <a:buNone/>
            </a:pPr>
            <a:r>
              <a:rPr lang="en-US" i="1">
                <a:solidFill>
                  <a:schemeClr val="bg1"/>
                </a:solidFill>
              </a:rPr>
              <a:t>-- </a:t>
            </a:r>
            <a:r>
              <a:rPr lang="en-US">
                <a:solidFill>
                  <a:schemeClr val="bg1"/>
                </a:solidFill>
              </a:rPr>
              <a:t>Jonathan Swift</a:t>
            </a:r>
          </a:p>
          <a:p>
            <a:pPr>
              <a:buFontTx/>
              <a:buNone/>
            </a:pPr>
            <a:endParaRPr lang="en-US">
              <a:solidFill>
                <a:schemeClr val="bg1"/>
              </a:solidFill>
            </a:endParaRPr>
          </a:p>
          <a:p>
            <a:pPr>
              <a:buFontTx/>
              <a:buNone/>
            </a:pPr>
            <a:r>
              <a:rPr lang="en-US" i="1">
                <a:solidFill>
                  <a:schemeClr val="bg1"/>
                </a:solidFill>
              </a:rPr>
              <a:t>The very essence of leadership is that you have to have vision.  You can’t blow an uncertain trumpet.</a:t>
            </a:r>
          </a:p>
          <a:p>
            <a:pPr>
              <a:buFontTx/>
              <a:buNone/>
            </a:pPr>
            <a:r>
              <a:rPr lang="en-US" i="1">
                <a:solidFill>
                  <a:schemeClr val="bg1"/>
                </a:solidFill>
              </a:rPr>
              <a:t>-- </a:t>
            </a:r>
            <a:r>
              <a:rPr lang="en-US">
                <a:solidFill>
                  <a:schemeClr val="bg1"/>
                </a:solidFill>
              </a:rPr>
              <a:t>Theodore Hesburgh</a:t>
            </a: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46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46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10EA90C5-3403-4D40-8ED1-A685475CCCBF}" type="slidenum">
              <a:rPr lang="en-US"/>
              <a:pPr/>
              <a:t>40</a:t>
            </a:fld>
            <a:endParaRPr lang="en-US"/>
          </a:p>
        </p:txBody>
      </p:sp>
      <p:sp>
        <p:nvSpPr>
          <p:cNvPr id="209922" name="Rectangle 2"/>
          <p:cNvSpPr>
            <a:spLocks noGrp="1" noChangeArrowheads="1"/>
          </p:cNvSpPr>
          <p:nvPr>
            <p:ph type="title"/>
          </p:nvPr>
        </p:nvSpPr>
        <p:spPr/>
        <p:txBody>
          <a:bodyPr/>
          <a:lstStyle/>
          <a:p>
            <a:r>
              <a:rPr lang="en-US" sz="4000"/>
              <a:t>Ben &amp; Jerry’s Mission Statement</a:t>
            </a:r>
          </a:p>
        </p:txBody>
      </p:sp>
      <p:sp>
        <p:nvSpPr>
          <p:cNvPr id="209923" name="Rectangle 3"/>
          <p:cNvSpPr>
            <a:spLocks noGrp="1" noChangeArrowheads="1"/>
          </p:cNvSpPr>
          <p:nvPr>
            <p:ph type="body" idx="1"/>
          </p:nvPr>
        </p:nvSpPr>
        <p:spPr/>
        <p:txBody>
          <a:bodyPr/>
          <a:lstStyle/>
          <a:p>
            <a:pPr>
              <a:lnSpc>
                <a:spcPct val="90000"/>
              </a:lnSpc>
              <a:buFontTx/>
              <a:buNone/>
            </a:pPr>
            <a:r>
              <a:rPr lang="en-US" sz="2400">
                <a:solidFill>
                  <a:schemeClr val="bg1"/>
                </a:solidFill>
              </a:rPr>
              <a:t>Ben &amp; Jerry’s mission is to make, distribute and sell the finest quality all-natural ice cream and related products in a wide variety of innovative flavors made from Vermont dairy products.  To operate the Company on a sound financial basis of profitable growth, increasing value for our shareholders, and creating career opportunities and financial rewards for our employees.  To operate the Company in a way that actively recognizes the central role that business plays in the structure of society by initiating innovative ways to improve the quality of life of a broad community—local, national and international.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ooter Placeholder 3"/>
          <p:cNvSpPr>
            <a:spLocks noGrp="1"/>
          </p:cNvSpPr>
          <p:nvPr>
            <p:ph type="ftr" sz="quarter" idx="11"/>
          </p:nvPr>
        </p:nvSpPr>
        <p:spPr/>
        <p:txBody>
          <a:bodyPr/>
          <a:lstStyle/>
          <a:p>
            <a:r>
              <a:rPr lang="en-US"/>
              <a:t>Fred R. David</a:t>
            </a:r>
          </a:p>
          <a:p>
            <a:r>
              <a:rPr lang="en-US"/>
              <a:t>Prentice Hall</a:t>
            </a:r>
          </a:p>
        </p:txBody>
      </p:sp>
      <p:sp>
        <p:nvSpPr>
          <p:cNvPr id="48" name="Slide Number Placeholder 4"/>
          <p:cNvSpPr>
            <a:spLocks noGrp="1"/>
          </p:cNvSpPr>
          <p:nvPr>
            <p:ph type="sldNum" sz="quarter" idx="12"/>
          </p:nvPr>
        </p:nvSpPr>
        <p:spPr/>
        <p:txBody>
          <a:bodyPr/>
          <a:lstStyle/>
          <a:p>
            <a:r>
              <a:rPr lang="en-US"/>
              <a:t>Ch. 2-</a:t>
            </a:r>
            <a:fld id="{30E53A2B-BD49-4C67-B5B1-6141651098D9}" type="slidenum">
              <a:rPr lang="en-US"/>
              <a:pPr/>
              <a:t>41</a:t>
            </a:fld>
            <a:endParaRPr lang="en-US"/>
          </a:p>
        </p:txBody>
      </p:sp>
      <p:graphicFrame>
        <p:nvGraphicFramePr>
          <p:cNvPr id="204956" name="Group 156"/>
          <p:cNvGraphicFramePr>
            <a:graphicFrameLocks noGrp="1"/>
          </p:cNvGraphicFramePr>
          <p:nvPr>
            <p:ph/>
          </p:nvPr>
        </p:nvGraphicFramePr>
        <p:xfrm>
          <a:off x="304800" y="1828800"/>
          <a:ext cx="8534400" cy="4038601"/>
        </p:xfrm>
        <a:graphic>
          <a:graphicData uri="http://schemas.openxmlformats.org/drawingml/2006/table">
            <a:tbl>
              <a:tblPr/>
              <a:tblGrid>
                <a:gridCol w="1905000"/>
                <a:gridCol w="1371600"/>
                <a:gridCol w="1352550"/>
                <a:gridCol w="1033463"/>
                <a:gridCol w="1347787"/>
                <a:gridCol w="1524000"/>
              </a:tblGrid>
              <a:tr h="688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COMPONENTS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10858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Organization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Customers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Products Services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Markets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Concern for Survival, Growth, Profitability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Technology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565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r>
              <a:tr h="568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PepsiCo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563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Ben &amp; Jerry's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5667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
        <p:nvSpPr>
          <p:cNvPr id="204957" name="Rectangle 157"/>
          <p:cNvSpPr>
            <a:spLocks noChangeArrowheads="1"/>
          </p:cNvSpPr>
          <p:nvPr/>
        </p:nvSpPr>
        <p:spPr bwMode="auto">
          <a:xfrm>
            <a:off x="685800" y="228600"/>
            <a:ext cx="7924800" cy="10668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3200">
                <a:effectLst>
                  <a:outerShdw blurRad="38100" dist="38100" dir="2700000" algn="tl">
                    <a:srgbClr val="FFFFFF"/>
                  </a:outerShdw>
                </a:effectLst>
                <a:latin typeface="Arial" charset="0"/>
              </a:rPr>
              <a:t>Evaluation Matrix of Mission Statements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ooter Placeholder 4"/>
          <p:cNvSpPr>
            <a:spLocks noGrp="1"/>
          </p:cNvSpPr>
          <p:nvPr>
            <p:ph type="ftr" sz="quarter" idx="11"/>
          </p:nvPr>
        </p:nvSpPr>
        <p:spPr/>
        <p:txBody>
          <a:bodyPr/>
          <a:lstStyle/>
          <a:p>
            <a:r>
              <a:rPr lang="en-US"/>
              <a:t>Fred R. David</a:t>
            </a:r>
          </a:p>
          <a:p>
            <a:r>
              <a:rPr lang="en-US"/>
              <a:t>Prentice Hall</a:t>
            </a:r>
          </a:p>
        </p:txBody>
      </p:sp>
      <p:sp>
        <p:nvSpPr>
          <p:cNvPr id="48" name="Slide Number Placeholder 5"/>
          <p:cNvSpPr>
            <a:spLocks noGrp="1"/>
          </p:cNvSpPr>
          <p:nvPr>
            <p:ph type="sldNum" sz="quarter" idx="12"/>
          </p:nvPr>
        </p:nvSpPr>
        <p:spPr/>
        <p:txBody>
          <a:bodyPr/>
          <a:lstStyle/>
          <a:p>
            <a:r>
              <a:rPr lang="en-US"/>
              <a:t>Ch. 2-</a:t>
            </a:r>
            <a:fld id="{BAE3DACF-1A29-4B20-8021-04FAF3C79D0B}" type="slidenum">
              <a:rPr lang="en-US"/>
              <a:pPr/>
              <a:t>42</a:t>
            </a:fld>
            <a:endParaRPr lang="en-US"/>
          </a:p>
        </p:txBody>
      </p:sp>
      <p:sp>
        <p:nvSpPr>
          <p:cNvPr id="206895" name="Rectangle 47"/>
          <p:cNvSpPr>
            <a:spLocks noGrp="1" noChangeArrowheads="1"/>
          </p:cNvSpPr>
          <p:nvPr>
            <p:ph type="title"/>
          </p:nvPr>
        </p:nvSpPr>
        <p:spPr/>
        <p:txBody>
          <a:bodyPr/>
          <a:lstStyle/>
          <a:p>
            <a:r>
              <a:rPr lang="en-US" sz="3200">
                <a:solidFill>
                  <a:schemeClr val="tx1"/>
                </a:solidFill>
              </a:rPr>
              <a:t>Evaluation Matrix of Mission Statements</a:t>
            </a:r>
          </a:p>
        </p:txBody>
      </p:sp>
      <p:graphicFrame>
        <p:nvGraphicFramePr>
          <p:cNvPr id="206901" name="Group 53"/>
          <p:cNvGraphicFramePr>
            <a:graphicFrameLocks noGrp="1"/>
          </p:cNvGraphicFramePr>
          <p:nvPr>
            <p:ph idx="1"/>
          </p:nvPr>
        </p:nvGraphicFramePr>
        <p:xfrm>
          <a:off x="685800" y="1981200"/>
          <a:ext cx="7799705" cy="4051301"/>
        </p:xfrm>
        <a:graphic>
          <a:graphicData uri="http://schemas.openxmlformats.org/drawingml/2006/table">
            <a:tbl>
              <a:tblPr/>
              <a:tblGrid>
                <a:gridCol w="1735138"/>
                <a:gridCol w="1465262"/>
                <a:gridCol w="1016000"/>
                <a:gridCol w="941388"/>
                <a:gridCol w="633412"/>
                <a:gridCol w="593725"/>
                <a:gridCol w="1206500"/>
                <a:gridCol w="208280"/>
              </a:tblGrid>
              <a:tr h="7016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COMPONENTS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r>
              <a:tr h="10858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Organization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Philosophy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Self-Concept</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Concern for Public Image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cs typeface="Arial" charset="0"/>
                        </a:rPr>
                        <a:t>Concern for Employees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r h="565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hMerge="1">
                  <a:txBody>
                    <a:bodyPr/>
                    <a:lstStyle/>
                    <a:p>
                      <a:endParaRPr lang="en-US"/>
                    </a:p>
                  </a:txBody>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rgbClr val="FFFFFF"/>
                    </a:solidFill>
                  </a:tcPr>
                </a:tc>
              </a:tr>
              <a:tr h="568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PepsiCo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h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563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Ben &amp; Jerry's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h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FFFFFF"/>
                    </a:solidFill>
                  </a:tcPr>
                </a:tc>
              </a:tr>
              <a:tr h="5667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sm" len="sm"/>
                      <a:tailEnd type="none" w="sm" len="sm"/>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Fred R. David</a:t>
            </a:r>
          </a:p>
          <a:p>
            <a:r>
              <a:rPr lang="en-US"/>
              <a:t>Prentice Hall</a:t>
            </a:r>
          </a:p>
        </p:txBody>
      </p:sp>
      <p:sp>
        <p:nvSpPr>
          <p:cNvPr id="6" name="Slide Number Placeholder 6"/>
          <p:cNvSpPr>
            <a:spLocks noGrp="1"/>
          </p:cNvSpPr>
          <p:nvPr>
            <p:ph type="sldNum" sz="quarter" idx="12"/>
          </p:nvPr>
        </p:nvSpPr>
        <p:spPr/>
        <p:txBody>
          <a:bodyPr/>
          <a:lstStyle/>
          <a:p>
            <a:r>
              <a:rPr lang="en-US"/>
              <a:t>Ch. 2-</a:t>
            </a:r>
            <a:fld id="{64D95320-C970-4C05-9938-F34DDD052624}" type="slidenum">
              <a:rPr lang="en-US"/>
              <a:pPr/>
              <a:t>43</a:t>
            </a:fld>
            <a:endParaRPr lang="en-US"/>
          </a:p>
        </p:txBody>
      </p:sp>
      <p:sp>
        <p:nvSpPr>
          <p:cNvPr id="167938" name="Rectangle 2"/>
          <p:cNvSpPr>
            <a:spLocks noGrp="1" noChangeArrowheads="1"/>
          </p:cNvSpPr>
          <p:nvPr>
            <p:ph type="title"/>
          </p:nvPr>
        </p:nvSpPr>
        <p:spPr>
          <a:xfrm>
            <a:off x="685800" y="228600"/>
            <a:ext cx="7772400" cy="762000"/>
          </a:xfrm>
          <a:ln/>
        </p:spPr>
        <p:txBody>
          <a:bodyPr/>
          <a:lstStyle/>
          <a:p>
            <a:r>
              <a:rPr lang="en-US">
                <a:solidFill>
                  <a:schemeClr val="tx1"/>
                </a:solidFill>
              </a:rPr>
              <a:t>Key Terms &amp; Concepts</a:t>
            </a:r>
          </a:p>
        </p:txBody>
      </p:sp>
      <p:sp>
        <p:nvSpPr>
          <p:cNvPr id="167941" name="Rectangle 5"/>
          <p:cNvSpPr>
            <a:spLocks noGrp="1" noChangeArrowheads="1"/>
          </p:cNvSpPr>
          <p:nvPr>
            <p:ph type="body" sz="half" idx="1"/>
          </p:nvPr>
        </p:nvSpPr>
        <p:spPr>
          <a:xfrm>
            <a:off x="685800" y="1295400"/>
            <a:ext cx="7924800" cy="4800600"/>
          </a:xfrm>
        </p:spPr>
        <p:txBody>
          <a:bodyPr/>
          <a:lstStyle/>
          <a:p>
            <a:r>
              <a:rPr lang="en-US" sz="3200">
                <a:solidFill>
                  <a:schemeClr val="bg1"/>
                </a:solidFill>
              </a:rPr>
              <a:t>Concern for Employees</a:t>
            </a:r>
          </a:p>
          <a:p>
            <a:endParaRPr lang="en-US" sz="3200">
              <a:solidFill>
                <a:schemeClr val="bg1"/>
              </a:solidFill>
            </a:endParaRPr>
          </a:p>
          <a:p>
            <a:r>
              <a:rPr lang="en-US" sz="3200">
                <a:solidFill>
                  <a:schemeClr val="bg1"/>
                </a:solidFill>
              </a:rPr>
              <a:t>Concern for Public Image</a:t>
            </a:r>
          </a:p>
          <a:p>
            <a:endParaRPr lang="en-US" sz="3200">
              <a:solidFill>
                <a:schemeClr val="bg1"/>
              </a:solidFill>
            </a:endParaRPr>
          </a:p>
          <a:p>
            <a:r>
              <a:rPr lang="en-US" sz="3200">
                <a:solidFill>
                  <a:schemeClr val="bg1"/>
                </a:solidFill>
              </a:rPr>
              <a:t>Concern for Survival, Growth, and Profitability</a:t>
            </a:r>
          </a:p>
          <a:p>
            <a:endParaRPr lang="en-US" sz="3200">
              <a:solidFill>
                <a:schemeClr val="bg1"/>
              </a:solidFill>
            </a:endParaRPr>
          </a:p>
          <a:p>
            <a:r>
              <a:rPr lang="en-US" sz="3200">
                <a:solidFill>
                  <a:schemeClr val="bg1"/>
                </a:solidFill>
              </a:rPr>
              <a:t>Creed Statement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7941">
                                            <p:txEl>
                                              <p:pRg st="0" end="0"/>
                                            </p:txEl>
                                          </p:spTgt>
                                        </p:tgtEl>
                                        <p:attrNameLst>
                                          <p:attrName>style.visibility</p:attrName>
                                        </p:attrNameLst>
                                      </p:cBhvr>
                                      <p:to>
                                        <p:strVal val="visible"/>
                                      </p:to>
                                    </p:set>
                                    <p:animEffect transition="in" filter="dissolve">
                                      <p:cBhvr>
                                        <p:cTn id="7" dur="500"/>
                                        <p:tgtEl>
                                          <p:spTgt spid="16794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7941">
                                            <p:txEl>
                                              <p:pRg st="2" end="2"/>
                                            </p:txEl>
                                          </p:spTgt>
                                        </p:tgtEl>
                                        <p:attrNameLst>
                                          <p:attrName>style.visibility</p:attrName>
                                        </p:attrNameLst>
                                      </p:cBhvr>
                                      <p:to>
                                        <p:strVal val="visible"/>
                                      </p:to>
                                    </p:set>
                                    <p:animEffect transition="in" filter="dissolve">
                                      <p:cBhvr>
                                        <p:cTn id="10" dur="500"/>
                                        <p:tgtEl>
                                          <p:spTgt spid="167941">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67941">
                                            <p:txEl>
                                              <p:pRg st="4" end="4"/>
                                            </p:txEl>
                                          </p:spTgt>
                                        </p:tgtEl>
                                        <p:attrNameLst>
                                          <p:attrName>style.visibility</p:attrName>
                                        </p:attrNameLst>
                                      </p:cBhvr>
                                      <p:to>
                                        <p:strVal val="visible"/>
                                      </p:to>
                                    </p:set>
                                    <p:animEffect transition="in" filter="dissolve">
                                      <p:cBhvr>
                                        <p:cTn id="13" dur="500"/>
                                        <p:tgtEl>
                                          <p:spTgt spid="167941">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67941">
                                            <p:txEl>
                                              <p:pRg st="6" end="6"/>
                                            </p:txEl>
                                          </p:spTgt>
                                        </p:tgtEl>
                                        <p:attrNameLst>
                                          <p:attrName>style.visibility</p:attrName>
                                        </p:attrNameLst>
                                      </p:cBhvr>
                                      <p:to>
                                        <p:strVal val="visible"/>
                                      </p:to>
                                    </p:set>
                                    <p:animEffect transition="in" filter="dissolve">
                                      <p:cBhvr>
                                        <p:cTn id="16" dur="500"/>
                                        <p:tgtEl>
                                          <p:spTgt spid="16794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Fred R. David</a:t>
            </a:r>
          </a:p>
          <a:p>
            <a:r>
              <a:rPr lang="en-US"/>
              <a:t>Prentice Hall</a:t>
            </a:r>
          </a:p>
        </p:txBody>
      </p:sp>
      <p:sp>
        <p:nvSpPr>
          <p:cNvPr id="6" name="Slide Number Placeholder 6"/>
          <p:cNvSpPr>
            <a:spLocks noGrp="1"/>
          </p:cNvSpPr>
          <p:nvPr>
            <p:ph type="sldNum" sz="quarter" idx="12"/>
          </p:nvPr>
        </p:nvSpPr>
        <p:spPr/>
        <p:txBody>
          <a:bodyPr/>
          <a:lstStyle/>
          <a:p>
            <a:r>
              <a:rPr lang="en-US"/>
              <a:t>Ch. 2-</a:t>
            </a:r>
            <a:fld id="{3FCE9656-AC60-4846-BF3F-6BD36850031A}" type="slidenum">
              <a:rPr lang="en-US"/>
              <a:pPr/>
              <a:t>44</a:t>
            </a:fld>
            <a:endParaRPr lang="en-US"/>
          </a:p>
        </p:txBody>
      </p:sp>
      <p:sp>
        <p:nvSpPr>
          <p:cNvPr id="200706" name="Rectangle 2"/>
          <p:cNvSpPr>
            <a:spLocks noGrp="1" noChangeArrowheads="1"/>
          </p:cNvSpPr>
          <p:nvPr>
            <p:ph type="title"/>
          </p:nvPr>
        </p:nvSpPr>
        <p:spPr>
          <a:xfrm>
            <a:off x="685800" y="228600"/>
            <a:ext cx="7772400" cy="762000"/>
          </a:xfrm>
          <a:ln/>
        </p:spPr>
        <p:txBody>
          <a:bodyPr/>
          <a:lstStyle/>
          <a:p>
            <a:r>
              <a:rPr lang="en-US">
                <a:solidFill>
                  <a:schemeClr val="tx1"/>
                </a:solidFill>
              </a:rPr>
              <a:t>Key Terms &amp; Concepts</a:t>
            </a:r>
          </a:p>
        </p:txBody>
      </p:sp>
      <p:sp>
        <p:nvSpPr>
          <p:cNvPr id="200707" name="Rectangle 3"/>
          <p:cNvSpPr>
            <a:spLocks noGrp="1" noChangeArrowheads="1"/>
          </p:cNvSpPr>
          <p:nvPr>
            <p:ph type="body" sz="half" idx="1"/>
          </p:nvPr>
        </p:nvSpPr>
        <p:spPr>
          <a:xfrm>
            <a:off x="685800" y="1295400"/>
            <a:ext cx="7924800" cy="4800600"/>
          </a:xfrm>
        </p:spPr>
        <p:txBody>
          <a:bodyPr/>
          <a:lstStyle/>
          <a:p>
            <a:r>
              <a:rPr lang="en-US" sz="3200">
                <a:solidFill>
                  <a:schemeClr val="bg1"/>
                </a:solidFill>
              </a:rPr>
              <a:t>Customers</a:t>
            </a:r>
          </a:p>
          <a:p>
            <a:endParaRPr lang="en-US" sz="3200">
              <a:solidFill>
                <a:schemeClr val="bg1"/>
              </a:solidFill>
            </a:endParaRPr>
          </a:p>
          <a:p>
            <a:r>
              <a:rPr lang="en-US" sz="3200">
                <a:solidFill>
                  <a:schemeClr val="bg1"/>
                </a:solidFill>
              </a:rPr>
              <a:t>Markets</a:t>
            </a:r>
          </a:p>
          <a:p>
            <a:endParaRPr lang="en-US" sz="3200">
              <a:solidFill>
                <a:schemeClr val="bg1"/>
              </a:solidFill>
            </a:endParaRPr>
          </a:p>
          <a:p>
            <a:r>
              <a:rPr lang="en-US" sz="3200">
                <a:solidFill>
                  <a:schemeClr val="bg1"/>
                </a:solidFill>
              </a:rPr>
              <a:t>Mission Statement Components</a:t>
            </a:r>
          </a:p>
          <a:p>
            <a:endParaRPr lang="en-US" sz="3200">
              <a:solidFill>
                <a:schemeClr val="bg1"/>
              </a:solidFill>
            </a:endParaRPr>
          </a:p>
          <a:p>
            <a:r>
              <a:rPr lang="en-US" sz="3200">
                <a:solidFill>
                  <a:schemeClr val="bg1"/>
                </a:solidFill>
              </a:rPr>
              <a:t>Philosophy</a:t>
            </a:r>
          </a:p>
          <a:p>
            <a:endParaRPr lang="en-US" sz="3200">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dissolve">
                                      <p:cBhvr>
                                        <p:cTn id="7" dur="500"/>
                                        <p:tgtEl>
                                          <p:spTgt spid="2007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0707">
                                            <p:txEl>
                                              <p:pRg st="2" end="2"/>
                                            </p:txEl>
                                          </p:spTgt>
                                        </p:tgtEl>
                                        <p:attrNameLst>
                                          <p:attrName>style.visibility</p:attrName>
                                        </p:attrNameLst>
                                      </p:cBhvr>
                                      <p:to>
                                        <p:strVal val="visible"/>
                                      </p:to>
                                    </p:set>
                                    <p:animEffect transition="in" filter="dissolve">
                                      <p:cBhvr>
                                        <p:cTn id="10" dur="500"/>
                                        <p:tgtEl>
                                          <p:spTgt spid="200707">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00707">
                                            <p:txEl>
                                              <p:pRg st="4" end="4"/>
                                            </p:txEl>
                                          </p:spTgt>
                                        </p:tgtEl>
                                        <p:attrNameLst>
                                          <p:attrName>style.visibility</p:attrName>
                                        </p:attrNameLst>
                                      </p:cBhvr>
                                      <p:to>
                                        <p:strVal val="visible"/>
                                      </p:to>
                                    </p:set>
                                    <p:animEffect transition="in" filter="dissolve">
                                      <p:cBhvr>
                                        <p:cTn id="13" dur="500"/>
                                        <p:tgtEl>
                                          <p:spTgt spid="200707">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00707">
                                            <p:txEl>
                                              <p:pRg st="6" end="6"/>
                                            </p:txEl>
                                          </p:spTgt>
                                        </p:tgtEl>
                                        <p:attrNameLst>
                                          <p:attrName>style.visibility</p:attrName>
                                        </p:attrNameLst>
                                      </p:cBhvr>
                                      <p:to>
                                        <p:strVal val="visible"/>
                                      </p:to>
                                    </p:set>
                                    <p:animEffect transition="in" filter="dissolve">
                                      <p:cBhvr>
                                        <p:cTn id="16" dur="500"/>
                                        <p:tgtEl>
                                          <p:spTgt spid="200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Fred R. David</a:t>
            </a:r>
          </a:p>
          <a:p>
            <a:r>
              <a:rPr lang="en-US"/>
              <a:t>Prentice Hall</a:t>
            </a:r>
          </a:p>
        </p:txBody>
      </p:sp>
      <p:sp>
        <p:nvSpPr>
          <p:cNvPr id="6" name="Slide Number Placeholder 6"/>
          <p:cNvSpPr>
            <a:spLocks noGrp="1"/>
          </p:cNvSpPr>
          <p:nvPr>
            <p:ph type="sldNum" sz="quarter" idx="12"/>
          </p:nvPr>
        </p:nvSpPr>
        <p:spPr/>
        <p:txBody>
          <a:bodyPr/>
          <a:lstStyle/>
          <a:p>
            <a:r>
              <a:rPr lang="en-US"/>
              <a:t>Ch. 2-</a:t>
            </a:r>
            <a:fld id="{E266CEDC-AA30-4EAF-9682-3D86F417E3F9}" type="slidenum">
              <a:rPr lang="en-US"/>
              <a:pPr/>
              <a:t>45</a:t>
            </a:fld>
            <a:endParaRPr lang="en-US"/>
          </a:p>
        </p:txBody>
      </p:sp>
      <p:sp>
        <p:nvSpPr>
          <p:cNvPr id="202754" name="Rectangle 2"/>
          <p:cNvSpPr>
            <a:spLocks noGrp="1" noChangeArrowheads="1"/>
          </p:cNvSpPr>
          <p:nvPr>
            <p:ph type="title"/>
          </p:nvPr>
        </p:nvSpPr>
        <p:spPr>
          <a:xfrm>
            <a:off x="685800" y="228600"/>
            <a:ext cx="7772400" cy="762000"/>
          </a:xfrm>
          <a:ln/>
        </p:spPr>
        <p:txBody>
          <a:bodyPr/>
          <a:lstStyle/>
          <a:p>
            <a:r>
              <a:rPr lang="en-US">
                <a:solidFill>
                  <a:schemeClr val="tx1"/>
                </a:solidFill>
              </a:rPr>
              <a:t>Key Terms &amp; Concepts</a:t>
            </a:r>
          </a:p>
        </p:txBody>
      </p:sp>
      <p:sp>
        <p:nvSpPr>
          <p:cNvPr id="202755" name="Rectangle 3"/>
          <p:cNvSpPr>
            <a:spLocks noGrp="1" noChangeArrowheads="1"/>
          </p:cNvSpPr>
          <p:nvPr>
            <p:ph type="body" sz="half" idx="1"/>
          </p:nvPr>
        </p:nvSpPr>
        <p:spPr>
          <a:xfrm>
            <a:off x="685800" y="1447800"/>
            <a:ext cx="7924800" cy="4800600"/>
          </a:xfrm>
        </p:spPr>
        <p:txBody>
          <a:bodyPr/>
          <a:lstStyle/>
          <a:p>
            <a:r>
              <a:rPr lang="en-US" sz="3200">
                <a:solidFill>
                  <a:schemeClr val="bg1"/>
                </a:solidFill>
              </a:rPr>
              <a:t>Self-Concept</a:t>
            </a:r>
          </a:p>
          <a:p>
            <a:endParaRPr lang="en-US" sz="3200">
              <a:solidFill>
                <a:schemeClr val="bg1"/>
              </a:solidFill>
            </a:endParaRPr>
          </a:p>
          <a:p>
            <a:r>
              <a:rPr lang="en-US" sz="3200">
                <a:solidFill>
                  <a:schemeClr val="bg1"/>
                </a:solidFill>
              </a:rPr>
              <a:t>Social Policy</a:t>
            </a:r>
          </a:p>
          <a:p>
            <a:endParaRPr lang="en-US" sz="3200">
              <a:solidFill>
                <a:schemeClr val="bg1"/>
              </a:solidFill>
            </a:endParaRPr>
          </a:p>
          <a:p>
            <a:r>
              <a:rPr lang="en-US" sz="3200">
                <a:solidFill>
                  <a:schemeClr val="bg1"/>
                </a:solidFill>
              </a:rPr>
              <a:t>Stakeholders</a:t>
            </a:r>
          </a:p>
          <a:p>
            <a:endParaRPr lang="en-US" sz="3200">
              <a:solidFill>
                <a:schemeClr val="bg1"/>
              </a:solidFill>
            </a:endParaRPr>
          </a:p>
          <a:p>
            <a:r>
              <a:rPr lang="en-US" sz="3200">
                <a:solidFill>
                  <a:schemeClr val="bg1"/>
                </a:solidFill>
              </a:rPr>
              <a:t>Vision Statement</a:t>
            </a:r>
          </a:p>
          <a:p>
            <a:endParaRPr lang="en-US" sz="3200">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dissolve">
                                      <p:cBhvr>
                                        <p:cTn id="7" dur="500"/>
                                        <p:tgtEl>
                                          <p:spTgt spid="20275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2755">
                                            <p:txEl>
                                              <p:pRg st="2" end="2"/>
                                            </p:txEl>
                                          </p:spTgt>
                                        </p:tgtEl>
                                        <p:attrNameLst>
                                          <p:attrName>style.visibility</p:attrName>
                                        </p:attrNameLst>
                                      </p:cBhvr>
                                      <p:to>
                                        <p:strVal val="visible"/>
                                      </p:to>
                                    </p:set>
                                    <p:animEffect transition="in" filter="dissolve">
                                      <p:cBhvr>
                                        <p:cTn id="10" dur="500"/>
                                        <p:tgtEl>
                                          <p:spTgt spid="202755">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02755">
                                            <p:txEl>
                                              <p:pRg st="4" end="4"/>
                                            </p:txEl>
                                          </p:spTgt>
                                        </p:tgtEl>
                                        <p:attrNameLst>
                                          <p:attrName>style.visibility</p:attrName>
                                        </p:attrNameLst>
                                      </p:cBhvr>
                                      <p:to>
                                        <p:strVal val="visible"/>
                                      </p:to>
                                    </p:set>
                                    <p:animEffect transition="in" filter="dissolve">
                                      <p:cBhvr>
                                        <p:cTn id="13" dur="500"/>
                                        <p:tgtEl>
                                          <p:spTgt spid="202755">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02755">
                                            <p:txEl>
                                              <p:pRg st="6" end="6"/>
                                            </p:txEl>
                                          </p:spTgt>
                                        </p:tgtEl>
                                        <p:attrNameLst>
                                          <p:attrName>style.visibility</p:attrName>
                                        </p:attrNameLst>
                                      </p:cBhvr>
                                      <p:to>
                                        <p:strVal val="visible"/>
                                      </p:to>
                                    </p:set>
                                    <p:animEffect transition="in" filter="dissolve">
                                      <p:cBhvr>
                                        <p:cTn id="16" dur="500"/>
                                        <p:tgtEl>
                                          <p:spTgt spid="202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1CFE4F96-0CCF-4AE7-B61F-BCDF5C9F99E7}" type="slidenum">
              <a:rPr lang="en-US"/>
              <a:pPr/>
              <a:t>5</a:t>
            </a:fld>
            <a:endParaRPr lang="en-US"/>
          </a:p>
        </p:txBody>
      </p:sp>
      <p:sp>
        <p:nvSpPr>
          <p:cNvPr id="116738"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a:t>
            </a:r>
          </a:p>
        </p:txBody>
      </p:sp>
      <p:sp>
        <p:nvSpPr>
          <p:cNvPr id="116739" name="Rectangle 3"/>
          <p:cNvSpPr>
            <a:spLocks noGrp="1" noChangeArrowheads="1"/>
          </p:cNvSpPr>
          <p:nvPr>
            <p:ph type="body" idx="1"/>
          </p:nvPr>
        </p:nvSpPr>
        <p:spPr>
          <a:xfrm>
            <a:off x="533400" y="2895600"/>
            <a:ext cx="7997825" cy="22082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Management and executive agreement on the basic vision for which the firm strives to achieve in the long run is critically important.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dissolve">
                                      <p:cBhvr>
                                        <p:cTn id="7" dur="500"/>
                                        <p:tgtEl>
                                          <p:spTgt spid="1167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F8021F5-12D8-4304-A44A-AEDC5C8DCABC}" type="slidenum">
              <a:rPr lang="en-US"/>
              <a:pPr/>
              <a:t>6</a:t>
            </a:fld>
            <a:endParaRPr lang="en-US"/>
          </a:p>
        </p:txBody>
      </p:sp>
      <p:sp>
        <p:nvSpPr>
          <p:cNvPr id="118787" name="Rectangle 3"/>
          <p:cNvSpPr>
            <a:spLocks noGrp="1" noChangeArrowheads="1"/>
          </p:cNvSpPr>
          <p:nvPr>
            <p:ph type="body" idx="1"/>
          </p:nvPr>
        </p:nvSpPr>
        <p:spPr>
          <a:xfrm>
            <a:off x="687388" y="2287588"/>
            <a:ext cx="7921625" cy="3425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gn="ctr">
              <a:buFontTx/>
              <a:buNone/>
            </a:pPr>
            <a:r>
              <a:rPr lang="en-US">
                <a:solidFill>
                  <a:schemeClr val="bg1"/>
                </a:solidFill>
              </a:rPr>
              <a:t>Vision statement answers the question:</a:t>
            </a:r>
          </a:p>
          <a:p>
            <a:pPr algn="ctr">
              <a:buFontTx/>
              <a:buNone/>
            </a:pPr>
            <a:endParaRPr lang="en-US">
              <a:solidFill>
                <a:schemeClr val="bg1"/>
              </a:solidFill>
            </a:endParaRPr>
          </a:p>
          <a:p>
            <a:pPr algn="ctr">
              <a:buFontTx/>
              <a:buNone/>
            </a:pPr>
            <a:endParaRPr lang="en-US">
              <a:solidFill>
                <a:schemeClr val="bg1"/>
              </a:solidFill>
            </a:endParaRPr>
          </a:p>
          <a:p>
            <a:pPr algn="ctr">
              <a:buFontTx/>
              <a:buNone/>
            </a:pPr>
            <a:r>
              <a:rPr lang="en-US" i="1">
                <a:solidFill>
                  <a:schemeClr val="bg1"/>
                </a:solidFill>
              </a:rPr>
              <a:t>“What do we want to become?”</a:t>
            </a:r>
          </a:p>
          <a:p>
            <a:pPr algn="ctr">
              <a:buFontTx/>
              <a:buNone/>
            </a:pPr>
            <a:endParaRPr lang="en-US" i="1">
              <a:solidFill>
                <a:srgbClr val="003366"/>
              </a:solidFill>
            </a:endParaRPr>
          </a:p>
        </p:txBody>
      </p:sp>
      <p:sp>
        <p:nvSpPr>
          <p:cNvPr id="118789" name="Rectangle 5"/>
          <p:cNvSpPr>
            <a:spLocks noGrp="1" noChangeArrowheads="1"/>
          </p:cNvSpPr>
          <p:nvPr>
            <p:ph type="title"/>
          </p:nvPr>
        </p:nvSpPr>
        <p:spPr>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t>Vision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7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8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8513F506-311E-4A40-9A41-FB521F833A62}" type="slidenum">
              <a:rPr lang="en-US"/>
              <a:pPr/>
              <a:t>7</a:t>
            </a:fld>
            <a:endParaRPr lang="en-US"/>
          </a:p>
        </p:txBody>
      </p:sp>
      <p:sp>
        <p:nvSpPr>
          <p:cNvPr id="169986" name="Rectangle 2"/>
          <p:cNvSpPr>
            <a:spLocks noGrp="1" noChangeArrowheads="1"/>
          </p:cNvSpPr>
          <p:nvPr>
            <p:ph type="body" idx="1"/>
          </p:nvPr>
        </p:nvSpPr>
        <p:spPr>
          <a:xfrm>
            <a:off x="687388" y="2287588"/>
            <a:ext cx="7921625" cy="3425825"/>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solidFill>
                  <a:schemeClr val="bg1"/>
                </a:solidFill>
              </a:rPr>
              <a:t>Clear vision</a:t>
            </a:r>
          </a:p>
          <a:p>
            <a:pPr>
              <a:buFontTx/>
              <a:buNone/>
            </a:pPr>
            <a:endParaRPr lang="en-US">
              <a:solidFill>
                <a:schemeClr val="bg1"/>
              </a:solidFill>
            </a:endParaRPr>
          </a:p>
          <a:p>
            <a:pPr lvl="1"/>
            <a:r>
              <a:rPr lang="en-US">
                <a:solidFill>
                  <a:schemeClr val="bg1"/>
                </a:solidFill>
              </a:rPr>
              <a:t>Provides foundation for comprehensive mission statement</a:t>
            </a:r>
          </a:p>
        </p:txBody>
      </p:sp>
      <p:sp>
        <p:nvSpPr>
          <p:cNvPr id="169987" name="Rectangle 3"/>
          <p:cNvSpPr>
            <a:spLocks noGrp="1" noChangeArrowheads="1"/>
          </p:cNvSpPr>
          <p:nvPr>
            <p:ph type="title"/>
          </p:nvPr>
        </p:nvSpPr>
        <p:spPr>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t>Vision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99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44C65E4E-6ACC-4D8A-A9CA-169A286D0688}" type="slidenum">
              <a:rPr lang="en-US"/>
              <a:pPr/>
              <a:t>8</a:t>
            </a:fld>
            <a:endParaRPr lang="en-US"/>
          </a:p>
        </p:txBody>
      </p:sp>
      <p:sp>
        <p:nvSpPr>
          <p:cNvPr id="120834"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 &amp; Mission</a:t>
            </a:r>
            <a:endParaRPr lang="en-US" sz="4000">
              <a:solidFill>
                <a:schemeClr val="tx1"/>
              </a:solidFill>
            </a:endParaRPr>
          </a:p>
        </p:txBody>
      </p:sp>
      <p:sp>
        <p:nvSpPr>
          <p:cNvPr id="120835" name="Rectangle 3"/>
          <p:cNvSpPr>
            <a:spLocks noGrp="1" noChangeArrowheads="1"/>
          </p:cNvSpPr>
          <p:nvPr>
            <p:ph type="body" idx="1"/>
          </p:nvPr>
        </p:nvSpPr>
        <p:spPr>
          <a:xfrm>
            <a:off x="762000" y="2590800"/>
            <a:ext cx="7769225" cy="28178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endParaRPr lang="en-US">
              <a:solidFill>
                <a:schemeClr val="bg1"/>
              </a:solidFill>
            </a:endParaRPr>
          </a:p>
          <a:p>
            <a:r>
              <a:rPr lang="en-US">
                <a:solidFill>
                  <a:schemeClr val="bg1"/>
                </a:solidFill>
              </a:rPr>
              <a:t>Vision statement developed first</a:t>
            </a:r>
          </a:p>
          <a:p>
            <a:r>
              <a:rPr lang="en-US">
                <a:solidFill>
                  <a:schemeClr val="bg1"/>
                </a:solidFill>
              </a:rPr>
              <a:t>Short – preferably one sentence</a:t>
            </a:r>
          </a:p>
          <a:p>
            <a:r>
              <a:rPr lang="en-US">
                <a:solidFill>
                  <a:schemeClr val="bg1"/>
                </a:solidFill>
              </a:rPr>
              <a:t>Broad management involvement </a:t>
            </a:r>
          </a:p>
          <a:p>
            <a:pPr>
              <a:buFontTx/>
              <a:buNone/>
            </a:pPr>
            <a:endParaRPr lang="en-US">
              <a:solidFill>
                <a:schemeClr val="bg1"/>
              </a:solidFill>
            </a:endParaRPr>
          </a:p>
          <a:p>
            <a:pPr>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0835">
                                            <p:txEl>
                                              <p:pRg st="1" end="1"/>
                                            </p:txEl>
                                          </p:spTgt>
                                        </p:tgtEl>
                                        <p:attrNameLst>
                                          <p:attrName>style.visibility</p:attrName>
                                        </p:attrNameLst>
                                      </p:cBhvr>
                                      <p:to>
                                        <p:strVal val="visible"/>
                                      </p:to>
                                    </p:set>
                                    <p:animEffect transition="in" filter="box(in)">
                                      <p:cBhvr>
                                        <p:cTn id="7" dur="500"/>
                                        <p:tgtEl>
                                          <p:spTgt spid="1208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0835">
                                            <p:txEl>
                                              <p:pRg st="2" end="2"/>
                                            </p:txEl>
                                          </p:spTgt>
                                        </p:tgtEl>
                                        <p:attrNameLst>
                                          <p:attrName>style.visibility</p:attrName>
                                        </p:attrNameLst>
                                      </p:cBhvr>
                                      <p:to>
                                        <p:strVal val="visible"/>
                                      </p:to>
                                    </p:set>
                                    <p:animEffect transition="in" filter="box(in)">
                                      <p:cBhvr>
                                        <p:cTn id="12" dur="500"/>
                                        <p:tgtEl>
                                          <p:spTgt spid="1208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0835">
                                            <p:txEl>
                                              <p:pRg st="3" end="3"/>
                                            </p:txEl>
                                          </p:spTgt>
                                        </p:tgtEl>
                                        <p:attrNameLst>
                                          <p:attrName>style.visibility</p:attrName>
                                        </p:attrNameLst>
                                      </p:cBhvr>
                                      <p:to>
                                        <p:strVal val="visible"/>
                                      </p:to>
                                    </p:set>
                                    <p:animEffect transition="in" filter="box(in)">
                                      <p:cBhvr>
                                        <p:cTn id="17" dur="500"/>
                                        <p:tgtEl>
                                          <p:spTgt spid="120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Fred R. David</a:t>
            </a:r>
          </a:p>
          <a:p>
            <a:r>
              <a:rPr lang="en-US"/>
              <a:t>Prentice Hall</a:t>
            </a:r>
          </a:p>
        </p:txBody>
      </p:sp>
      <p:sp>
        <p:nvSpPr>
          <p:cNvPr id="6" name="Slide Number Placeholder 5"/>
          <p:cNvSpPr>
            <a:spLocks noGrp="1"/>
          </p:cNvSpPr>
          <p:nvPr>
            <p:ph type="sldNum" sz="quarter" idx="12"/>
          </p:nvPr>
        </p:nvSpPr>
        <p:spPr/>
        <p:txBody>
          <a:bodyPr/>
          <a:lstStyle/>
          <a:p>
            <a:r>
              <a:rPr lang="en-US"/>
              <a:t>Ch. 2-</a:t>
            </a:r>
            <a:fld id="{78854AA2-FF39-49C2-8520-1F4E4A0D70E7}" type="slidenum">
              <a:rPr lang="en-US"/>
              <a:pPr/>
              <a:t>9</a:t>
            </a:fld>
            <a:endParaRPr lang="en-US"/>
          </a:p>
        </p:txBody>
      </p:sp>
      <p:sp>
        <p:nvSpPr>
          <p:cNvPr id="172034" name="Rectangle 2"/>
          <p:cNvSpPr>
            <a:spLocks noGrp="1" noChangeArrowheads="1"/>
          </p:cNvSpPr>
          <p:nvPr>
            <p:ph type="title"/>
          </p:nvPr>
        </p:nvSpPr>
        <p:spPr>
          <a:xfrm>
            <a:off x="7635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solidFill>
                  <a:schemeClr val="tx1"/>
                </a:solidFill>
              </a:rPr>
              <a:t>Vision Statements</a:t>
            </a:r>
            <a:endParaRPr lang="en-US" sz="4000">
              <a:solidFill>
                <a:schemeClr val="tx1"/>
              </a:solidFill>
            </a:endParaRPr>
          </a:p>
        </p:txBody>
      </p:sp>
      <p:sp>
        <p:nvSpPr>
          <p:cNvPr id="172035" name="Rectangle 3"/>
          <p:cNvSpPr>
            <a:spLocks noGrp="1" noChangeArrowheads="1"/>
          </p:cNvSpPr>
          <p:nvPr>
            <p:ph type="body" idx="1"/>
          </p:nvPr>
        </p:nvSpPr>
        <p:spPr>
          <a:xfrm>
            <a:off x="762000" y="1981200"/>
            <a:ext cx="7769225" cy="4038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90000"/>
              </a:lnSpc>
              <a:buFontTx/>
              <a:buNone/>
            </a:pPr>
            <a:r>
              <a:rPr lang="en-US" i="1">
                <a:solidFill>
                  <a:schemeClr val="bg1"/>
                </a:solidFill>
              </a:rPr>
              <a:t>The Vision of the National Pawnbrokers Association is to have complete and vibrant membership that enjoys a positive public and political image and is the focal organization of all pawn associations.</a:t>
            </a:r>
          </a:p>
          <a:p>
            <a:pPr>
              <a:lnSpc>
                <a:spcPct val="90000"/>
              </a:lnSpc>
              <a:buFontTx/>
              <a:buNone/>
            </a:pPr>
            <a:endParaRPr lang="en-US" i="1">
              <a:solidFill>
                <a:schemeClr val="bg1"/>
              </a:solidFill>
            </a:endParaRPr>
          </a:p>
          <a:p>
            <a:pPr>
              <a:lnSpc>
                <a:spcPct val="90000"/>
              </a:lnSpc>
              <a:buFontTx/>
              <a:buNone/>
            </a:pPr>
            <a:r>
              <a:rPr lang="en-US">
                <a:solidFill>
                  <a:schemeClr val="bg1"/>
                </a:solidFill>
              </a:rPr>
              <a:t>--National Pawnbrokers Association</a:t>
            </a:r>
          </a:p>
          <a:p>
            <a:pPr>
              <a:lnSpc>
                <a:spcPct val="90000"/>
              </a:lnSpc>
              <a:buFontTx/>
              <a:buNone/>
            </a:pPr>
            <a:endParaRPr lang="en-US">
              <a:solidFill>
                <a:schemeClr val="bg1"/>
              </a:solidFill>
            </a:endParaRPr>
          </a:p>
          <a:p>
            <a:pPr>
              <a:lnSpc>
                <a:spcPct val="90000"/>
              </a:lnSpc>
              <a:buFontTx/>
              <a:buNone/>
            </a:pPr>
            <a:endParaRPr 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dissolve">
                                      <p:cBhvr>
                                        <p:cTn id="7" dur="500"/>
                                        <p:tgtEl>
                                          <p:spTgt spid="172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2035">
                                            <p:txEl>
                                              <p:pRg st="2" end="2"/>
                                            </p:txEl>
                                          </p:spTgt>
                                        </p:tgtEl>
                                        <p:attrNameLst>
                                          <p:attrName>style.visibility</p:attrName>
                                        </p:attrNameLst>
                                      </p:cBhvr>
                                      <p:to>
                                        <p:strVal val="visible"/>
                                      </p:to>
                                    </p:set>
                                    <p:animEffect transition="in" filter="dissolve">
                                      <p:cBhvr>
                                        <p:cTn id="12" dur="500"/>
                                        <p:tgtEl>
                                          <p:spTgt spid="172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99"/>
      </a:accent1>
      <a:accent2>
        <a:srgbClr val="3333CC"/>
      </a:accent2>
      <a:accent3>
        <a:srgbClr val="FFFFFF"/>
      </a:accent3>
      <a:accent4>
        <a:srgbClr val="000000"/>
      </a:accent4>
      <a:accent5>
        <a:srgbClr val="AACACA"/>
      </a:accent5>
      <a:accent6>
        <a:srgbClr val="2D2DB9"/>
      </a:accent6>
      <a:hlink>
        <a:srgbClr val="0000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3179</TotalTime>
  <Words>1859</Words>
  <Application>Microsoft Office PowerPoint</Application>
  <PresentationFormat>On-screen Show (4:3)</PresentationFormat>
  <Paragraphs>499</Paragraphs>
  <Slides>45</Slides>
  <Notes>45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Times New Roman</vt:lpstr>
      <vt:lpstr>Wingdings</vt:lpstr>
      <vt:lpstr>Default Design</vt:lpstr>
      <vt:lpstr>Chapter 2 The Business Vision &amp; Mission</vt:lpstr>
      <vt:lpstr>Chapter Outline</vt:lpstr>
      <vt:lpstr>Chapter Outline</vt:lpstr>
      <vt:lpstr>Vision &amp; Mission</vt:lpstr>
      <vt:lpstr>Vision</vt:lpstr>
      <vt:lpstr>Vision</vt:lpstr>
      <vt:lpstr>Vision</vt:lpstr>
      <vt:lpstr>Vision &amp; Mission</vt:lpstr>
      <vt:lpstr>Vision Statements</vt:lpstr>
      <vt:lpstr>Vision Statements</vt:lpstr>
      <vt:lpstr>Vision Statements</vt:lpstr>
      <vt:lpstr>Vision Statements</vt:lpstr>
      <vt:lpstr>Mission Statements</vt:lpstr>
      <vt:lpstr>Mission Statements</vt:lpstr>
      <vt:lpstr>Mission Statements</vt:lpstr>
      <vt:lpstr>Mission Statements</vt:lpstr>
      <vt:lpstr>Mission Statements</vt:lpstr>
      <vt:lpstr>Mission Statements</vt:lpstr>
      <vt:lpstr>Vision and Mission</vt:lpstr>
      <vt:lpstr>Developing Vision &amp; Mission</vt:lpstr>
      <vt:lpstr>Mission Statements</vt:lpstr>
      <vt:lpstr>Mission Statements</vt:lpstr>
      <vt:lpstr>Mission Statements</vt:lpstr>
      <vt:lpstr>Importance of Mission</vt:lpstr>
      <vt:lpstr>Mission Characteristics</vt:lpstr>
      <vt:lpstr>PowerPoint Presentation</vt:lpstr>
      <vt:lpstr>PowerPoint Presentation</vt:lpstr>
      <vt:lpstr>Customer Orientation</vt:lpstr>
      <vt:lpstr>Customer Orientation</vt:lpstr>
      <vt:lpstr>Social Policy &amp; Mission</vt:lpstr>
      <vt:lpstr>Social Policy &amp; Mission</vt:lpstr>
      <vt:lpstr>Components of Mission</vt:lpstr>
      <vt:lpstr>PowerPoint Presentation</vt:lpstr>
      <vt:lpstr>Components of Mission</vt:lpstr>
      <vt:lpstr>Components of Mission</vt:lpstr>
      <vt:lpstr>Components of Mission</vt:lpstr>
      <vt:lpstr>Components of Mission</vt:lpstr>
      <vt:lpstr>Importance of Vision &amp; Mission</vt:lpstr>
      <vt:lpstr>PepsiCo Mission Statement</vt:lpstr>
      <vt:lpstr>Ben &amp; Jerry’s Mission Statement</vt:lpstr>
      <vt:lpstr>PowerPoint Presentation</vt:lpstr>
      <vt:lpstr>Evaluation Matrix of Mission Statements</vt:lpstr>
      <vt:lpstr>Key Terms &amp; Concepts</vt:lpstr>
      <vt:lpstr>Key Terms &amp; Concepts</vt:lpstr>
      <vt:lpstr>Key Terms &amp; Concepts</vt:lpstr>
    </vt:vector>
  </TitlesOfParts>
  <Company>chelte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Concepts &amp; Cases Eighth Edition Fred R. David</dc:title>
  <dc:creator>anthony chelte</dc:creator>
  <cp:lastModifiedBy>ismail - [2010]</cp:lastModifiedBy>
  <cp:revision>118</cp:revision>
  <dcterms:created xsi:type="dcterms:W3CDTF">2000-03-19T12:55:30Z</dcterms:created>
  <dcterms:modified xsi:type="dcterms:W3CDTF">2017-10-18T04:38:57Z</dcterms:modified>
</cp:coreProperties>
</file>